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 /><Relationship Id="rId2" Type="http://schemas.openxmlformats.org/package/2006/relationships/metadata/thumbnail" Target="docProps/thumbnail.jpeg" /><Relationship Id="rId1" Type="http://schemas.openxmlformats.org/officeDocument/2006/relationships/officeDocument" Target="ppt/presentation.xml" /><Relationship Id="rId4" Type="http://schemas.openxmlformats.org/officeDocument/2006/relationships/extended-properties" Target="docProps/app.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Lst>
  <p:sldSz cx="18288000" cy="10287000"/>
  <p:notesSz cx="6858000" cy="9144000"/>
  <p:embeddedFontLst>
    <p:embeddedFont>
      <p:font typeface="Arimo" panose="020B0604020202020204" pitchFamily="34" charset="0"/>
      <p:regular r:id="rId22"/>
    </p:embeddedFont>
    <p:embeddedFont>
      <p:font typeface="Arimo Bold" panose="020B0704020202020204" pitchFamily="34" charset="0"/>
      <p:regular r:id="rId23"/>
    </p:embeddedFont>
    <p:embeddedFont>
      <p:font typeface="Arimo Bold Italics" panose="020B0704020202090204" pitchFamily="34" charset="0"/>
      <p:regular r:id="rId24"/>
    </p:embeddedFont>
    <p:embeddedFont>
      <p:font typeface="Arimo Italics" panose="020B0604020202090204" pitchFamily="34" charset="0"/>
      <p:regular r:id="rId25"/>
    </p:embeddedFont>
    <p:embeddedFont>
      <p:font typeface="Canva Sans" panose="020B0503030501040103" pitchFamily="34" charset="0"/>
      <p:regular r:id="rId26"/>
    </p:embeddedFont>
    <p:embeddedFont>
      <p:font typeface="Canva Sans Bold" panose="020B0803030501040103" pitchFamily="34" charset="0"/>
      <p:regular r:id="rId27"/>
    </p:embeddedFont>
    <p:embeddedFont>
      <p:font typeface="Canva Sans Bold Italics" panose="020B0803030501040103" pitchFamily="34" charset="0"/>
      <p:regular r:id="rId28"/>
    </p:embeddedFont>
    <p:embeddedFont>
      <p:font typeface="Canva Sans Italics" panose="020B0503030501040103" pitchFamily="34" charset="0"/>
      <p:regular r:id="rId29"/>
    </p:embeddedFont>
    <p:embeddedFont>
      <p:font typeface="Inter" panose="020B0502030000000004" pitchFamily="34" charset="0"/>
      <p:regular r:id="rId30"/>
    </p:embeddedFont>
    <p:embeddedFont>
      <p:font typeface="Inter Bold" panose="020B0802030000000004" pitchFamily="34" charset="0"/>
      <p:regular r:id="rId31"/>
    </p:embeddedFont>
    <p:embeddedFont>
      <p:font typeface="Inter Bold Italics" panose="020B0802030000000004" pitchFamily="34" charset="0"/>
      <p:regular r:id="rId32"/>
    </p:embeddedFont>
    <p:embeddedFont>
      <p:font typeface="Inter Italics" panose="020B0502030000000004" pitchFamily="34" charset="0"/>
      <p:regular r:id="rId33"/>
    </p:embeddedFont>
    <p:embeddedFont>
      <p:font typeface="Open Sans" panose="020B0606030504020204" pitchFamily="34" charset="0"/>
      <p:regular r:id="rId34"/>
    </p:embeddedFont>
    <p:embeddedFont>
      <p:font typeface="Open Sans Bold" panose="020B0806030504020204" pitchFamily="34" charset="0"/>
      <p:regular r:id="rId35"/>
    </p:embeddedFont>
    <p:embeddedFont>
      <p:font typeface="Open Sans Bold Italics" panose="020B0806030504020204" pitchFamily="34" charset="0"/>
      <p:regular r:id="rId36"/>
    </p:embeddedFont>
    <p:embeddedFont>
      <p:font typeface="Open Sans Italics" panose="020B0606030504020204" pitchFamily="34" charset="0"/>
      <p:regular r:id="rId37"/>
    </p:embeddedFont>
    <p:embeddedFont>
      <p:font typeface="Open Sans Light" panose="020B0306030504020204" pitchFamily="34" charset="0"/>
      <p:regular r:id="rId38"/>
    </p:embeddedFont>
    <p:embeddedFont>
      <p:font typeface="Open Sans Light Bold" panose="020B0806030504020204" pitchFamily="34" charset="0"/>
      <p:regular r:id="rId39"/>
    </p:embeddedFont>
    <p:embeddedFont>
      <p:font typeface="Open Sans Light Bold Italics" panose="020B0806030504020204" pitchFamily="34" charset="0"/>
      <p:regular r:id="rId40"/>
    </p:embeddedFont>
    <p:embeddedFont>
      <p:font typeface="Open Sans Light Italics" panose="020B0306030504020204" pitchFamily="34" charset="0"/>
      <p:regular r:id="rId41"/>
    </p:embeddedFont>
    <p:embeddedFont>
      <p:font typeface="Poppins" panose="020B0502040504020204" pitchFamily="34" charset="0"/>
      <p:regular r:id="rId42"/>
    </p:embeddedFont>
    <p:embeddedFont>
      <p:font typeface="Poppins Bold" pitchFamily="2" charset="0"/>
      <p:regular r:id="rId43"/>
    </p:embeddedFont>
    <p:embeddedFont>
      <p:font typeface="Poppins Bold Italics" pitchFamily="2" charset="0"/>
      <p:regular r:id="rId44"/>
    </p:embeddedFont>
    <p:embeddedFont>
      <p:font typeface="Poppins ExtraBold" panose="020B0502040504020204" pitchFamily="34" charset="0"/>
      <p:regular r:id="rId45"/>
    </p:embeddedFont>
    <p:embeddedFont>
      <p:font typeface="Poppins ExtraBold Bold" pitchFamily="2" charset="0"/>
      <p:regular r:id="rId46"/>
    </p:embeddedFont>
    <p:embeddedFont>
      <p:font typeface="Poppins ExtraBold Bold Italics" pitchFamily="2" charset="0"/>
      <p:regular r:id="rId47"/>
    </p:embeddedFont>
    <p:embeddedFont>
      <p:font typeface="Poppins ExtraBold Italics" pitchFamily="2" charset="0"/>
      <p:regular r:id="rId48"/>
    </p:embeddedFont>
    <p:embeddedFont>
      <p:font typeface="Poppins Italics" pitchFamily="2" charset="0"/>
      <p:regular r:id="rId4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 /><Relationship Id="rId18" Type="http://schemas.openxmlformats.org/officeDocument/2006/relationships/slide" Target="slides/slide17.xml" /><Relationship Id="rId26" Type="http://schemas.openxmlformats.org/officeDocument/2006/relationships/font" Target="fonts/font5.fntdata" /><Relationship Id="rId39" Type="http://schemas.openxmlformats.org/officeDocument/2006/relationships/font" Target="fonts/font18.fntdata" /><Relationship Id="rId3" Type="http://schemas.openxmlformats.org/officeDocument/2006/relationships/slide" Target="slides/slide2.xml" /><Relationship Id="rId21" Type="http://schemas.openxmlformats.org/officeDocument/2006/relationships/slide" Target="slides/slide20.xml" /><Relationship Id="rId34" Type="http://schemas.openxmlformats.org/officeDocument/2006/relationships/font" Target="fonts/font13.fntdata" /><Relationship Id="rId42" Type="http://schemas.openxmlformats.org/officeDocument/2006/relationships/font" Target="fonts/font21.fntdata" /><Relationship Id="rId47" Type="http://schemas.openxmlformats.org/officeDocument/2006/relationships/font" Target="fonts/font26.fntdata" /><Relationship Id="rId50" Type="http://schemas.openxmlformats.org/officeDocument/2006/relationships/presProps" Target="presProps.xml" /><Relationship Id="rId7" Type="http://schemas.openxmlformats.org/officeDocument/2006/relationships/slide" Target="slides/slide6.xml" /><Relationship Id="rId12" Type="http://schemas.openxmlformats.org/officeDocument/2006/relationships/slide" Target="slides/slide11.xml" /><Relationship Id="rId17" Type="http://schemas.openxmlformats.org/officeDocument/2006/relationships/slide" Target="slides/slide16.xml" /><Relationship Id="rId25" Type="http://schemas.openxmlformats.org/officeDocument/2006/relationships/font" Target="fonts/font4.fntdata" /><Relationship Id="rId33" Type="http://schemas.openxmlformats.org/officeDocument/2006/relationships/font" Target="fonts/font12.fntdata" /><Relationship Id="rId38" Type="http://schemas.openxmlformats.org/officeDocument/2006/relationships/font" Target="fonts/font17.fntdata" /><Relationship Id="rId46" Type="http://schemas.openxmlformats.org/officeDocument/2006/relationships/font" Target="fonts/font25.fntdata" /><Relationship Id="rId2" Type="http://schemas.openxmlformats.org/officeDocument/2006/relationships/slide" Target="slides/slide1.xml" /><Relationship Id="rId16" Type="http://schemas.openxmlformats.org/officeDocument/2006/relationships/slide" Target="slides/slide15.xml" /><Relationship Id="rId20" Type="http://schemas.openxmlformats.org/officeDocument/2006/relationships/slide" Target="slides/slide19.xml" /><Relationship Id="rId29" Type="http://schemas.openxmlformats.org/officeDocument/2006/relationships/font" Target="fonts/font8.fntdata" /><Relationship Id="rId41" Type="http://schemas.openxmlformats.org/officeDocument/2006/relationships/font" Target="fonts/font20.fntdata" /><Relationship Id="rId1" Type="http://schemas.openxmlformats.org/officeDocument/2006/relationships/slideMaster" Target="slideMasters/slideMaster1.xml" /><Relationship Id="rId6" Type="http://schemas.openxmlformats.org/officeDocument/2006/relationships/slide" Target="slides/slide5.xml" /><Relationship Id="rId11" Type="http://schemas.openxmlformats.org/officeDocument/2006/relationships/slide" Target="slides/slide10.xml" /><Relationship Id="rId24" Type="http://schemas.openxmlformats.org/officeDocument/2006/relationships/font" Target="fonts/font3.fntdata" /><Relationship Id="rId32" Type="http://schemas.openxmlformats.org/officeDocument/2006/relationships/font" Target="fonts/font11.fntdata" /><Relationship Id="rId37" Type="http://schemas.openxmlformats.org/officeDocument/2006/relationships/font" Target="fonts/font16.fntdata" /><Relationship Id="rId40" Type="http://schemas.openxmlformats.org/officeDocument/2006/relationships/font" Target="fonts/font19.fntdata" /><Relationship Id="rId45" Type="http://schemas.openxmlformats.org/officeDocument/2006/relationships/font" Target="fonts/font24.fntdata" /><Relationship Id="rId53" Type="http://schemas.openxmlformats.org/officeDocument/2006/relationships/tableStyles" Target="tableStyles.xml" /><Relationship Id="rId5" Type="http://schemas.openxmlformats.org/officeDocument/2006/relationships/slide" Target="slides/slide4.xml" /><Relationship Id="rId15" Type="http://schemas.openxmlformats.org/officeDocument/2006/relationships/slide" Target="slides/slide14.xml" /><Relationship Id="rId23" Type="http://schemas.openxmlformats.org/officeDocument/2006/relationships/font" Target="fonts/font2.fntdata" /><Relationship Id="rId28" Type="http://schemas.openxmlformats.org/officeDocument/2006/relationships/font" Target="fonts/font7.fntdata" /><Relationship Id="rId36" Type="http://schemas.openxmlformats.org/officeDocument/2006/relationships/font" Target="fonts/font15.fntdata" /><Relationship Id="rId49" Type="http://schemas.openxmlformats.org/officeDocument/2006/relationships/font" Target="fonts/font28.fntdata" /><Relationship Id="rId10" Type="http://schemas.openxmlformats.org/officeDocument/2006/relationships/slide" Target="slides/slide9.xml" /><Relationship Id="rId19" Type="http://schemas.openxmlformats.org/officeDocument/2006/relationships/slide" Target="slides/slide18.xml" /><Relationship Id="rId31" Type="http://schemas.openxmlformats.org/officeDocument/2006/relationships/font" Target="fonts/font10.fntdata" /><Relationship Id="rId44" Type="http://schemas.openxmlformats.org/officeDocument/2006/relationships/font" Target="fonts/font23.fntdata" /><Relationship Id="rId52" Type="http://schemas.openxmlformats.org/officeDocument/2006/relationships/theme" Target="theme/theme1.xml" /><Relationship Id="rId4" Type="http://schemas.openxmlformats.org/officeDocument/2006/relationships/slide" Target="slides/slide3.xml" /><Relationship Id="rId9" Type="http://schemas.openxmlformats.org/officeDocument/2006/relationships/slide" Target="slides/slide8.xml" /><Relationship Id="rId14" Type="http://schemas.openxmlformats.org/officeDocument/2006/relationships/slide" Target="slides/slide13.xml" /><Relationship Id="rId22" Type="http://schemas.openxmlformats.org/officeDocument/2006/relationships/font" Target="fonts/font1.fntdata" /><Relationship Id="rId27" Type="http://schemas.openxmlformats.org/officeDocument/2006/relationships/font" Target="fonts/font6.fntdata" /><Relationship Id="rId30" Type="http://schemas.openxmlformats.org/officeDocument/2006/relationships/font" Target="fonts/font9.fntdata" /><Relationship Id="rId35" Type="http://schemas.openxmlformats.org/officeDocument/2006/relationships/font" Target="fonts/font14.fntdata" /><Relationship Id="rId43" Type="http://schemas.openxmlformats.org/officeDocument/2006/relationships/font" Target="fonts/font22.fntdata" /><Relationship Id="rId48" Type="http://schemas.openxmlformats.org/officeDocument/2006/relationships/font" Target="fonts/font27.fntdata" /><Relationship Id="rId8" Type="http://schemas.openxmlformats.org/officeDocument/2006/relationships/slide" Target="slides/slide7.xml" /><Relationship Id="rId51" Type="http://schemas.openxmlformats.org/officeDocument/2006/relationships/viewProps" Target="viewProps.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6/16/2023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6/16/2023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6/16/2023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6/16/2023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theme" Target="../theme/theme1.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6/16/2023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image" Target="../media/image1.jpeg" /><Relationship Id="rId1" Type="http://schemas.openxmlformats.org/officeDocument/2006/relationships/slideLayout" Target="../slideLayouts/slideLayout7.xml" /><Relationship Id="rId4" Type="http://schemas.openxmlformats.org/officeDocument/2006/relationships/image" Target="../media/image3.svg" /></Relationships>
</file>

<file path=ppt/slides/_rels/slide10.xml.rels><?xml version="1.0" encoding="UTF-8" standalone="yes"?>
<Relationships xmlns="http://schemas.openxmlformats.org/package/2006/relationships"><Relationship Id="rId3" Type="http://schemas.openxmlformats.org/officeDocument/2006/relationships/image" Target="../media/image9.png" /><Relationship Id="rId2" Type="http://schemas.openxmlformats.org/officeDocument/2006/relationships/image" Target="../media/image14.png" /><Relationship Id="rId1" Type="http://schemas.openxmlformats.org/officeDocument/2006/relationships/slideLayout" Target="../slideLayouts/slideLayout7.xml" /><Relationship Id="rId4" Type="http://schemas.openxmlformats.org/officeDocument/2006/relationships/image" Target="../media/image10.svg" /></Relationships>
</file>

<file path=ppt/slides/_rels/slide11.xml.rels><?xml version="1.0" encoding="UTF-8" standalone="yes"?>
<Relationships xmlns="http://schemas.openxmlformats.org/package/2006/relationships"><Relationship Id="rId3" Type="http://schemas.openxmlformats.org/officeDocument/2006/relationships/image" Target="../media/image9.png" /><Relationship Id="rId2" Type="http://schemas.openxmlformats.org/officeDocument/2006/relationships/image" Target="../media/image15.png" /><Relationship Id="rId1" Type="http://schemas.openxmlformats.org/officeDocument/2006/relationships/slideLayout" Target="../slideLayouts/slideLayout7.xml" /><Relationship Id="rId4" Type="http://schemas.openxmlformats.org/officeDocument/2006/relationships/image" Target="../media/image10.svg" /></Relationships>
</file>

<file path=ppt/slides/_rels/slide12.xml.rels><?xml version="1.0" encoding="UTF-8" standalone="yes"?>
<Relationships xmlns="http://schemas.openxmlformats.org/package/2006/relationships"><Relationship Id="rId3" Type="http://schemas.openxmlformats.org/officeDocument/2006/relationships/image" Target="../media/image9.png" /><Relationship Id="rId2" Type="http://schemas.openxmlformats.org/officeDocument/2006/relationships/image" Target="../media/image16.png" /><Relationship Id="rId1" Type="http://schemas.openxmlformats.org/officeDocument/2006/relationships/slideLayout" Target="../slideLayouts/slideLayout7.xml" /><Relationship Id="rId4" Type="http://schemas.openxmlformats.org/officeDocument/2006/relationships/image" Target="../media/image10.svg" /></Relationships>
</file>

<file path=ppt/slides/_rels/slide13.xml.rels><?xml version="1.0" encoding="UTF-8" standalone="yes"?>
<Relationships xmlns="http://schemas.openxmlformats.org/package/2006/relationships"><Relationship Id="rId3" Type="http://schemas.openxmlformats.org/officeDocument/2006/relationships/image" Target="../media/image9.png" /><Relationship Id="rId2" Type="http://schemas.openxmlformats.org/officeDocument/2006/relationships/image" Target="../media/image17.png" /><Relationship Id="rId1" Type="http://schemas.openxmlformats.org/officeDocument/2006/relationships/slideLayout" Target="../slideLayouts/slideLayout7.xml" /><Relationship Id="rId4" Type="http://schemas.openxmlformats.org/officeDocument/2006/relationships/image" Target="../media/image10.svg" /></Relationships>
</file>

<file path=ppt/slides/_rels/slide14.xml.rels><?xml version="1.0" encoding="UTF-8" standalone="yes"?>
<Relationships xmlns="http://schemas.openxmlformats.org/package/2006/relationships"><Relationship Id="rId3" Type="http://schemas.openxmlformats.org/officeDocument/2006/relationships/image" Target="../media/image9.png" /><Relationship Id="rId2" Type="http://schemas.openxmlformats.org/officeDocument/2006/relationships/image" Target="../media/image15.png" /><Relationship Id="rId1" Type="http://schemas.openxmlformats.org/officeDocument/2006/relationships/slideLayout" Target="../slideLayouts/slideLayout7.xml" /><Relationship Id="rId4" Type="http://schemas.openxmlformats.org/officeDocument/2006/relationships/image" Target="../media/image10.svg" /></Relationships>
</file>

<file path=ppt/slides/_rels/slide15.xml.rels><?xml version="1.0" encoding="UTF-8" standalone="yes"?>
<Relationships xmlns="http://schemas.openxmlformats.org/package/2006/relationships"><Relationship Id="rId3" Type="http://schemas.openxmlformats.org/officeDocument/2006/relationships/image" Target="../media/image9.png" /><Relationship Id="rId2" Type="http://schemas.openxmlformats.org/officeDocument/2006/relationships/image" Target="../media/image18.png" /><Relationship Id="rId1" Type="http://schemas.openxmlformats.org/officeDocument/2006/relationships/slideLayout" Target="../slideLayouts/slideLayout7.xml" /><Relationship Id="rId4" Type="http://schemas.openxmlformats.org/officeDocument/2006/relationships/image" Target="../media/image10.svg" /></Relationships>
</file>

<file path=ppt/slides/_rels/slide16.xml.rels><?xml version="1.0" encoding="UTF-8" standalone="yes"?>
<Relationships xmlns="http://schemas.openxmlformats.org/package/2006/relationships"><Relationship Id="rId3" Type="http://schemas.openxmlformats.org/officeDocument/2006/relationships/image" Target="../media/image12.svg" /><Relationship Id="rId2" Type="http://schemas.openxmlformats.org/officeDocument/2006/relationships/image" Target="../media/image11.png" /><Relationship Id="rId1" Type="http://schemas.openxmlformats.org/officeDocument/2006/relationships/slideLayout" Target="../slideLayouts/slideLayout7.xml" /><Relationship Id="rId6" Type="http://schemas.openxmlformats.org/officeDocument/2006/relationships/image" Target="../media/image3.svg" /><Relationship Id="rId5" Type="http://schemas.openxmlformats.org/officeDocument/2006/relationships/image" Target="../media/image2.png" /><Relationship Id="rId4" Type="http://schemas.openxmlformats.org/officeDocument/2006/relationships/image" Target="../media/image4.jpeg" /></Relationships>
</file>

<file path=ppt/slides/_rels/slide17.xml.rels><?xml version="1.0" encoding="UTF-8" standalone="yes"?>
<Relationships xmlns="http://schemas.openxmlformats.org/package/2006/relationships"><Relationship Id="rId3" Type="http://schemas.openxmlformats.org/officeDocument/2006/relationships/image" Target="../media/image9.png" /><Relationship Id="rId2" Type="http://schemas.openxmlformats.org/officeDocument/2006/relationships/image" Target="../media/image19.png" /><Relationship Id="rId1" Type="http://schemas.openxmlformats.org/officeDocument/2006/relationships/slideLayout" Target="../slideLayouts/slideLayout7.xml" /><Relationship Id="rId4" Type="http://schemas.openxmlformats.org/officeDocument/2006/relationships/image" Target="../media/image10.svg" /></Relationships>
</file>

<file path=ppt/slides/_rels/slide18.xml.rels><?xml version="1.0" encoding="UTF-8" standalone="yes"?>
<Relationships xmlns="http://schemas.openxmlformats.org/package/2006/relationships"><Relationship Id="rId3" Type="http://schemas.openxmlformats.org/officeDocument/2006/relationships/image" Target="../media/image9.png" /><Relationship Id="rId2" Type="http://schemas.openxmlformats.org/officeDocument/2006/relationships/image" Target="../media/image19.png" /><Relationship Id="rId1" Type="http://schemas.openxmlformats.org/officeDocument/2006/relationships/slideLayout" Target="../slideLayouts/slideLayout7.xml" /><Relationship Id="rId4" Type="http://schemas.openxmlformats.org/officeDocument/2006/relationships/image" Target="../media/image10.svg" /></Relationships>
</file>

<file path=ppt/slides/_rels/slide19.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image" Target="../media/image20.jpeg" /><Relationship Id="rId1" Type="http://schemas.openxmlformats.org/officeDocument/2006/relationships/slideLayout" Target="../slideLayouts/slideLayout7.xml" /><Relationship Id="rId6" Type="http://schemas.openxmlformats.org/officeDocument/2006/relationships/image" Target="../media/image22.svg" /><Relationship Id="rId5" Type="http://schemas.openxmlformats.org/officeDocument/2006/relationships/image" Target="../media/image21.png" /><Relationship Id="rId4" Type="http://schemas.openxmlformats.org/officeDocument/2006/relationships/image" Target="../media/image3.svg" /></Relationships>
</file>

<file path=ppt/slides/_rels/slide2.xml.rels><?xml version="1.0" encoding="UTF-8" standalone="yes"?>
<Relationships xmlns="http://schemas.openxmlformats.org/package/2006/relationships"><Relationship Id="rId3" Type="http://schemas.openxmlformats.org/officeDocument/2006/relationships/image" Target="../media/image3.svg" /><Relationship Id="rId2" Type="http://schemas.openxmlformats.org/officeDocument/2006/relationships/image" Target="../media/image2.png" /><Relationship Id="rId1" Type="http://schemas.openxmlformats.org/officeDocument/2006/relationships/slideLayout" Target="../slideLayouts/slideLayout7.xml" /><Relationship Id="rId4" Type="http://schemas.openxmlformats.org/officeDocument/2006/relationships/image" Target="../media/image4.jpeg" /></Relationships>
</file>

<file path=ppt/slides/_rels/slide20.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image" Target="../media/image23.jpeg" /><Relationship Id="rId1" Type="http://schemas.openxmlformats.org/officeDocument/2006/relationships/slideLayout" Target="../slideLayouts/slideLayout7.xml" /><Relationship Id="rId4" Type="http://schemas.openxmlformats.org/officeDocument/2006/relationships/image" Target="../media/image3.svg" /></Relationships>
</file>

<file path=ppt/slides/_rels/slide3.xml.rels><?xml version="1.0" encoding="UTF-8" standalone="yes"?>
<Relationships xmlns="http://schemas.openxmlformats.org/package/2006/relationships"><Relationship Id="rId3" Type="http://schemas.openxmlformats.org/officeDocument/2006/relationships/image" Target="../media/image3.svg" /><Relationship Id="rId2" Type="http://schemas.openxmlformats.org/officeDocument/2006/relationships/image" Target="../media/image2.png" /><Relationship Id="rId1" Type="http://schemas.openxmlformats.org/officeDocument/2006/relationships/slideLayout" Target="../slideLayouts/slideLayout7.xml" /><Relationship Id="rId5" Type="http://schemas.openxmlformats.org/officeDocument/2006/relationships/hyperlink" Target="https://matterapp.com/blog/benefits-of-employee-engagement" TargetMode="External" /><Relationship Id="rId4" Type="http://schemas.openxmlformats.org/officeDocument/2006/relationships/image" Target="../media/image5.jpeg" /></Relationships>
</file>

<file path=ppt/slides/_rels/slide4.xml.rels><?xml version="1.0" encoding="UTF-8" standalone="yes"?>
<Relationships xmlns="http://schemas.openxmlformats.org/package/2006/relationships"><Relationship Id="rId3" Type="http://schemas.openxmlformats.org/officeDocument/2006/relationships/image" Target="../media/image3.svg" /><Relationship Id="rId2" Type="http://schemas.openxmlformats.org/officeDocument/2006/relationships/image" Target="../media/image2.png" /><Relationship Id="rId1" Type="http://schemas.openxmlformats.org/officeDocument/2006/relationships/slideLayout" Target="../slideLayouts/slideLayout7.xml" /></Relationships>
</file>

<file path=ppt/slides/_rels/slide5.xml.rels><?xml version="1.0" encoding="UTF-8" standalone="yes"?>
<Relationships xmlns="http://schemas.openxmlformats.org/package/2006/relationships"><Relationship Id="rId3" Type="http://schemas.openxmlformats.org/officeDocument/2006/relationships/image" Target="../media/image3.svg" /><Relationship Id="rId2" Type="http://schemas.openxmlformats.org/officeDocument/2006/relationships/image" Target="../media/image2.png" /><Relationship Id="rId1" Type="http://schemas.openxmlformats.org/officeDocument/2006/relationships/slideLayout" Target="../slideLayouts/slideLayout7.xml" /><Relationship Id="rId5" Type="http://schemas.openxmlformats.org/officeDocument/2006/relationships/image" Target="../media/image7.jpeg" /><Relationship Id="rId4" Type="http://schemas.openxmlformats.org/officeDocument/2006/relationships/image" Target="../media/image6.jpeg" /></Relationships>
</file>

<file path=ppt/slides/_rels/slide6.xml.rels><?xml version="1.0" encoding="UTF-8" standalone="yes"?>
<Relationships xmlns="http://schemas.openxmlformats.org/package/2006/relationships"><Relationship Id="rId3" Type="http://schemas.openxmlformats.org/officeDocument/2006/relationships/image" Target="../media/image3.svg" /><Relationship Id="rId2" Type="http://schemas.openxmlformats.org/officeDocument/2006/relationships/image" Target="../media/image2.png" /><Relationship Id="rId1" Type="http://schemas.openxmlformats.org/officeDocument/2006/relationships/slideLayout" Target="../slideLayouts/slideLayout7.xml" /><Relationship Id="rId6" Type="http://schemas.openxmlformats.org/officeDocument/2006/relationships/image" Target="../media/image10.svg" /><Relationship Id="rId5" Type="http://schemas.openxmlformats.org/officeDocument/2006/relationships/image" Target="../media/image9.png" /><Relationship Id="rId4" Type="http://schemas.openxmlformats.org/officeDocument/2006/relationships/image" Target="../media/image8.jpeg" /></Relationships>
</file>

<file path=ppt/slides/_rels/slide7.xml.rels><?xml version="1.0" encoding="UTF-8" standalone="yes"?>
<Relationships xmlns="http://schemas.openxmlformats.org/package/2006/relationships"><Relationship Id="rId3" Type="http://schemas.openxmlformats.org/officeDocument/2006/relationships/image" Target="../media/image3.svg" /><Relationship Id="rId2" Type="http://schemas.openxmlformats.org/officeDocument/2006/relationships/image" Target="../media/image2.png" /><Relationship Id="rId1" Type="http://schemas.openxmlformats.org/officeDocument/2006/relationships/slideLayout" Target="../slideLayouts/slideLayout7.xml" /></Relationships>
</file>

<file path=ppt/slides/_rels/slide8.xml.rels><?xml version="1.0" encoding="UTF-8" standalone="yes"?>
<Relationships xmlns="http://schemas.openxmlformats.org/package/2006/relationships"><Relationship Id="rId3" Type="http://schemas.openxmlformats.org/officeDocument/2006/relationships/image" Target="../media/image3.svg" /><Relationship Id="rId2" Type="http://schemas.openxmlformats.org/officeDocument/2006/relationships/image" Target="../media/image2.png" /><Relationship Id="rId1" Type="http://schemas.openxmlformats.org/officeDocument/2006/relationships/slideLayout" Target="../slideLayouts/slideLayout7.xml" /><Relationship Id="rId6" Type="http://schemas.openxmlformats.org/officeDocument/2006/relationships/image" Target="../media/image4.jpeg" /><Relationship Id="rId5" Type="http://schemas.openxmlformats.org/officeDocument/2006/relationships/image" Target="../media/image12.svg" /><Relationship Id="rId4" Type="http://schemas.openxmlformats.org/officeDocument/2006/relationships/image" Target="../media/image11.png" /></Relationships>
</file>

<file path=ppt/slides/_rels/slide9.xml.rels><?xml version="1.0" encoding="UTF-8" standalone="yes"?>
<Relationships xmlns="http://schemas.openxmlformats.org/package/2006/relationships"><Relationship Id="rId3" Type="http://schemas.openxmlformats.org/officeDocument/2006/relationships/image" Target="../media/image9.png" /><Relationship Id="rId2" Type="http://schemas.openxmlformats.org/officeDocument/2006/relationships/image" Target="../media/image13.png" /><Relationship Id="rId1" Type="http://schemas.openxmlformats.org/officeDocument/2006/relationships/slideLayout" Target="../slideLayouts/slideLayout7.xml" /><Relationship Id="rId6" Type="http://schemas.openxmlformats.org/officeDocument/2006/relationships/image" Target="../media/image3.svg" /><Relationship Id="rId5" Type="http://schemas.openxmlformats.org/officeDocument/2006/relationships/image" Target="../media/image2.png" /><Relationship Id="rId4" Type="http://schemas.openxmlformats.org/officeDocument/2006/relationships/image" Target="../media/image10.sv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786" b="7786"/>
          <a:stretch>
            <a:fillRect/>
          </a:stretch>
        </p:blipFill>
        <p:spPr>
          <a:xfrm>
            <a:off x="0" y="0"/>
            <a:ext cx="18288000" cy="10287000"/>
          </a:xfrm>
          <a:prstGeom prst="rect">
            <a:avLst/>
          </a:prstGeom>
        </p:spPr>
      </p:pic>
      <p:sp>
        <p:nvSpPr>
          <p:cNvPr id="3" name="Freeform 3"/>
          <p:cNvSpPr/>
          <p:nvPr/>
        </p:nvSpPr>
        <p:spPr>
          <a:xfrm>
            <a:off x="12618527" y="-1745836"/>
            <a:ext cx="6304087" cy="6304087"/>
          </a:xfrm>
          <a:custGeom>
            <a:avLst/>
            <a:gdLst/>
            <a:ahLst/>
            <a:cxnLst/>
            <a:rect l="l" t="t" r="r" b="b"/>
            <a:pathLst>
              <a:path w="6304087" h="6304087">
                <a:moveTo>
                  <a:pt x="0" y="0"/>
                </a:moveTo>
                <a:lnTo>
                  <a:pt x="6304087" y="0"/>
                </a:lnTo>
                <a:lnTo>
                  <a:pt x="6304087" y="6304087"/>
                </a:lnTo>
                <a:lnTo>
                  <a:pt x="0" y="630408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2915273" y="5804957"/>
            <a:ext cx="2284867" cy="2284867"/>
          </a:xfrm>
          <a:custGeom>
            <a:avLst/>
            <a:gdLst/>
            <a:ahLst/>
            <a:cxnLst/>
            <a:rect l="l" t="t" r="r" b="b"/>
            <a:pathLst>
              <a:path w="2284867" h="2284867">
                <a:moveTo>
                  <a:pt x="0" y="0"/>
                </a:moveTo>
                <a:lnTo>
                  <a:pt x="2284867" y="0"/>
                </a:lnTo>
                <a:lnTo>
                  <a:pt x="2284867" y="2284866"/>
                </a:lnTo>
                <a:lnTo>
                  <a:pt x="0" y="228486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TextBox 5"/>
          <p:cNvSpPr txBox="1"/>
          <p:nvPr/>
        </p:nvSpPr>
        <p:spPr>
          <a:xfrm>
            <a:off x="785241" y="1755644"/>
            <a:ext cx="16474059" cy="2961429"/>
          </a:xfrm>
          <a:prstGeom prst="rect">
            <a:avLst/>
          </a:prstGeom>
        </p:spPr>
        <p:txBody>
          <a:bodyPr lIns="0" tIns="0" rIns="0" bIns="0" rtlCol="0" anchor="t">
            <a:spAutoFit/>
          </a:bodyPr>
          <a:lstStyle/>
          <a:p>
            <a:pPr>
              <a:lnSpc>
                <a:spcPts val="11596"/>
              </a:lnSpc>
              <a:spcBef>
                <a:spcPct val="0"/>
              </a:spcBef>
            </a:pPr>
            <a:r>
              <a:rPr lang="en-US" sz="8283">
                <a:solidFill>
                  <a:srgbClr val="FFFFFF"/>
                </a:solidFill>
                <a:latin typeface="Poppins Bold"/>
              </a:rPr>
              <a:t>Employee  Turunover prediction</a:t>
            </a:r>
          </a:p>
        </p:txBody>
      </p:sp>
      <p:sp>
        <p:nvSpPr>
          <p:cNvPr id="6" name="Freeform 6"/>
          <p:cNvSpPr/>
          <p:nvPr/>
        </p:nvSpPr>
        <p:spPr>
          <a:xfrm>
            <a:off x="1028700" y="1028700"/>
            <a:ext cx="546184" cy="546184"/>
          </a:xfrm>
          <a:custGeom>
            <a:avLst/>
            <a:gdLst/>
            <a:ahLst/>
            <a:cxnLst/>
            <a:rect l="l" t="t" r="r" b="b"/>
            <a:pathLst>
              <a:path w="546184" h="546184">
                <a:moveTo>
                  <a:pt x="0" y="0"/>
                </a:moveTo>
                <a:lnTo>
                  <a:pt x="546184" y="0"/>
                </a:lnTo>
                <a:lnTo>
                  <a:pt x="546184" y="546184"/>
                </a:lnTo>
                <a:lnTo>
                  <a:pt x="0" y="54618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p:cNvSpPr/>
          <p:nvPr/>
        </p:nvSpPr>
        <p:spPr>
          <a:xfrm>
            <a:off x="11193410" y="4082284"/>
            <a:ext cx="951933" cy="951933"/>
          </a:xfrm>
          <a:custGeom>
            <a:avLst/>
            <a:gdLst/>
            <a:ahLst/>
            <a:cxnLst/>
            <a:rect l="l" t="t" r="r" b="b"/>
            <a:pathLst>
              <a:path w="951933" h="951933">
                <a:moveTo>
                  <a:pt x="0" y="0"/>
                </a:moveTo>
                <a:lnTo>
                  <a:pt x="951934" y="0"/>
                </a:lnTo>
                <a:lnTo>
                  <a:pt x="951934" y="951934"/>
                </a:lnTo>
                <a:lnTo>
                  <a:pt x="0" y="95193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8" name="TextBox 8"/>
          <p:cNvSpPr txBox="1"/>
          <p:nvPr/>
        </p:nvSpPr>
        <p:spPr>
          <a:xfrm>
            <a:off x="615571" y="5709707"/>
            <a:ext cx="3495429" cy="887095"/>
          </a:xfrm>
          <a:prstGeom prst="rect">
            <a:avLst/>
          </a:prstGeom>
        </p:spPr>
        <p:txBody>
          <a:bodyPr lIns="0" tIns="0" rIns="0" bIns="0" rtlCol="0" anchor="t">
            <a:spAutoFit/>
          </a:bodyPr>
          <a:lstStyle/>
          <a:p>
            <a:pPr algn="ctr">
              <a:lnSpc>
                <a:spcPts val="7279"/>
              </a:lnSpc>
            </a:pPr>
            <a:r>
              <a:rPr lang="en-US" sz="5199">
                <a:solidFill>
                  <a:srgbClr val="FFFFFF"/>
                </a:solidFill>
                <a:latin typeface="Canva Sans Bold"/>
              </a:rPr>
              <a:t>Team 24 :</a:t>
            </a:r>
          </a:p>
        </p:txBody>
      </p:sp>
      <p:sp>
        <p:nvSpPr>
          <p:cNvPr id="9" name="TextBox 9"/>
          <p:cNvSpPr txBox="1"/>
          <p:nvPr/>
        </p:nvSpPr>
        <p:spPr>
          <a:xfrm>
            <a:off x="2363286" y="6715229"/>
            <a:ext cx="6780714" cy="2292531"/>
          </a:xfrm>
          <a:prstGeom prst="rect">
            <a:avLst/>
          </a:prstGeom>
        </p:spPr>
        <p:txBody>
          <a:bodyPr lIns="0" tIns="0" rIns="0" bIns="0" rtlCol="0" anchor="t">
            <a:spAutoFit/>
          </a:bodyPr>
          <a:lstStyle/>
          <a:p>
            <a:pPr algn="ctr">
              <a:lnSpc>
                <a:spcPts val="4598"/>
              </a:lnSpc>
            </a:pPr>
            <a:r>
              <a:rPr lang="en-US" sz="3284">
                <a:solidFill>
                  <a:srgbClr val="FFFFFF"/>
                </a:solidFill>
                <a:latin typeface="Canva Sans"/>
              </a:rPr>
              <a:t>P.Nithya Reddy</a:t>
            </a:r>
          </a:p>
          <a:p>
            <a:pPr algn="ctr">
              <a:lnSpc>
                <a:spcPts val="4598"/>
              </a:lnSpc>
            </a:pPr>
            <a:r>
              <a:rPr lang="en-US" sz="3284">
                <a:solidFill>
                  <a:srgbClr val="FFFFFF"/>
                </a:solidFill>
                <a:latin typeface="Canva Sans"/>
              </a:rPr>
              <a:t>A.vinaya sri</a:t>
            </a:r>
          </a:p>
          <a:p>
            <a:pPr algn="ctr">
              <a:lnSpc>
                <a:spcPts val="4598"/>
              </a:lnSpc>
            </a:pPr>
            <a:r>
              <a:rPr lang="en-US" sz="3284">
                <a:solidFill>
                  <a:srgbClr val="FFFFFF"/>
                </a:solidFill>
                <a:latin typeface="Canva Sans"/>
              </a:rPr>
              <a:t>B.Ramya sri</a:t>
            </a:r>
          </a:p>
          <a:p>
            <a:pPr algn="ctr">
              <a:lnSpc>
                <a:spcPts val="4598"/>
              </a:lnSpc>
            </a:pPr>
            <a:r>
              <a:rPr lang="en-US" sz="3284">
                <a:solidFill>
                  <a:srgbClr val="FFFFFF"/>
                </a:solidFill>
                <a:latin typeface="Canva Sans"/>
              </a:rPr>
              <a:t>G.Anusha</a:t>
            </a:r>
          </a:p>
        </p:txBody>
      </p:sp>
      <p:sp>
        <p:nvSpPr>
          <p:cNvPr id="10" name="TextBox 10"/>
          <p:cNvSpPr txBox="1"/>
          <p:nvPr/>
        </p:nvSpPr>
        <p:spPr>
          <a:xfrm>
            <a:off x="1787720" y="1121035"/>
            <a:ext cx="2739514" cy="323414"/>
          </a:xfrm>
          <a:prstGeom prst="rect">
            <a:avLst/>
          </a:prstGeom>
        </p:spPr>
        <p:txBody>
          <a:bodyPr lIns="0" tIns="0" rIns="0" bIns="0" rtlCol="0" anchor="t">
            <a:spAutoFit/>
          </a:bodyPr>
          <a:lstStyle/>
          <a:p>
            <a:pPr>
              <a:lnSpc>
                <a:spcPts val="2649"/>
              </a:lnSpc>
              <a:spcBef>
                <a:spcPct val="0"/>
              </a:spcBef>
            </a:pPr>
            <a:r>
              <a:rPr lang="en-US" sz="1892">
                <a:solidFill>
                  <a:srgbClr val="FFFFFF"/>
                </a:solidFill>
                <a:latin typeface="Poppins Bold"/>
              </a:rPr>
              <a:t>SURGE CLASSES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9144000" y="2124584"/>
            <a:ext cx="7605178" cy="7605178"/>
          </a:xfrm>
          <a:custGeom>
            <a:avLst/>
            <a:gdLst/>
            <a:ahLst/>
            <a:cxnLst/>
            <a:rect l="l" t="t" r="r" b="b"/>
            <a:pathLst>
              <a:path w="7605178" h="7605178">
                <a:moveTo>
                  <a:pt x="0" y="0"/>
                </a:moveTo>
                <a:lnTo>
                  <a:pt x="7605178" y="0"/>
                </a:lnTo>
                <a:lnTo>
                  <a:pt x="7605178" y="7605178"/>
                </a:lnTo>
                <a:lnTo>
                  <a:pt x="0" y="7605178"/>
                </a:lnTo>
                <a:lnTo>
                  <a:pt x="0" y="0"/>
                </a:lnTo>
                <a:close/>
              </a:path>
            </a:pathLst>
          </a:custGeom>
          <a:blipFill>
            <a:blip r:embed="rId2"/>
            <a:stretch>
              <a:fillRect/>
            </a:stretch>
          </a:blipFill>
        </p:spPr>
      </p:sp>
      <p:sp>
        <p:nvSpPr>
          <p:cNvPr id="3" name="Freeform 3"/>
          <p:cNvSpPr/>
          <p:nvPr/>
        </p:nvSpPr>
        <p:spPr>
          <a:xfrm>
            <a:off x="1720569" y="1028700"/>
            <a:ext cx="7097700" cy="2232549"/>
          </a:xfrm>
          <a:custGeom>
            <a:avLst/>
            <a:gdLst/>
            <a:ahLst/>
            <a:cxnLst/>
            <a:rect l="l" t="t" r="r" b="b"/>
            <a:pathLst>
              <a:path w="7097700" h="2232549">
                <a:moveTo>
                  <a:pt x="0" y="0"/>
                </a:moveTo>
                <a:lnTo>
                  <a:pt x="7097701" y="0"/>
                </a:lnTo>
                <a:lnTo>
                  <a:pt x="7097701" y="2232549"/>
                </a:lnTo>
                <a:lnTo>
                  <a:pt x="0" y="223254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TextBox 4"/>
          <p:cNvSpPr txBox="1"/>
          <p:nvPr/>
        </p:nvSpPr>
        <p:spPr>
          <a:xfrm>
            <a:off x="1455666" y="1450229"/>
            <a:ext cx="7097700" cy="1811020"/>
          </a:xfrm>
          <a:prstGeom prst="rect">
            <a:avLst/>
          </a:prstGeom>
        </p:spPr>
        <p:txBody>
          <a:bodyPr lIns="0" tIns="0" rIns="0" bIns="0" rtlCol="0" anchor="t">
            <a:spAutoFit/>
          </a:bodyPr>
          <a:lstStyle/>
          <a:p>
            <a:pPr algn="ctr">
              <a:lnSpc>
                <a:spcPts val="7279"/>
              </a:lnSpc>
            </a:pPr>
            <a:r>
              <a:rPr lang="en-US" sz="5199">
                <a:solidFill>
                  <a:srgbClr val="FFFFFF"/>
                </a:solidFill>
                <a:latin typeface="Canva Sans Bold"/>
              </a:rPr>
              <a:t>Number of Projects Done</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730150" y="1885901"/>
            <a:ext cx="10529150" cy="7886335"/>
          </a:xfrm>
          <a:custGeom>
            <a:avLst/>
            <a:gdLst/>
            <a:ahLst/>
            <a:cxnLst/>
            <a:rect l="l" t="t" r="r" b="b"/>
            <a:pathLst>
              <a:path w="10529150" h="7886335">
                <a:moveTo>
                  <a:pt x="0" y="0"/>
                </a:moveTo>
                <a:lnTo>
                  <a:pt x="10529150" y="0"/>
                </a:lnTo>
                <a:lnTo>
                  <a:pt x="10529150" y="7886335"/>
                </a:lnTo>
                <a:lnTo>
                  <a:pt x="0" y="7886335"/>
                </a:lnTo>
                <a:lnTo>
                  <a:pt x="0" y="0"/>
                </a:lnTo>
                <a:close/>
              </a:path>
            </a:pathLst>
          </a:custGeom>
          <a:blipFill>
            <a:blip r:embed="rId2"/>
            <a:stretch>
              <a:fillRect l="-5290" t="-10076" b="-10076"/>
            </a:stretch>
          </a:blipFill>
        </p:spPr>
      </p:sp>
      <p:sp>
        <p:nvSpPr>
          <p:cNvPr id="3" name="TextBox 3"/>
          <p:cNvSpPr txBox="1"/>
          <p:nvPr/>
        </p:nvSpPr>
        <p:spPr>
          <a:xfrm>
            <a:off x="2283856" y="5733819"/>
            <a:ext cx="4711998" cy="887095"/>
          </a:xfrm>
          <a:prstGeom prst="rect">
            <a:avLst/>
          </a:prstGeom>
        </p:spPr>
        <p:txBody>
          <a:bodyPr lIns="0" tIns="0" rIns="0" bIns="0" rtlCol="0" anchor="t">
            <a:spAutoFit/>
          </a:bodyPr>
          <a:lstStyle/>
          <a:p>
            <a:pPr algn="ctr">
              <a:lnSpc>
                <a:spcPts val="7279"/>
              </a:lnSpc>
            </a:pPr>
            <a:r>
              <a:rPr lang="en-US" sz="5199">
                <a:solidFill>
                  <a:srgbClr val="FFFFFF"/>
                </a:solidFill>
                <a:latin typeface="Canva Sans Bold"/>
              </a:rPr>
              <a:t>Work Accident</a:t>
            </a:r>
          </a:p>
        </p:txBody>
      </p:sp>
      <p:sp>
        <p:nvSpPr>
          <p:cNvPr id="4" name="Freeform 4"/>
          <p:cNvSpPr/>
          <p:nvPr/>
        </p:nvSpPr>
        <p:spPr>
          <a:xfrm>
            <a:off x="1091005" y="769627"/>
            <a:ext cx="7097700" cy="2232549"/>
          </a:xfrm>
          <a:custGeom>
            <a:avLst/>
            <a:gdLst/>
            <a:ahLst/>
            <a:cxnLst/>
            <a:rect l="l" t="t" r="r" b="b"/>
            <a:pathLst>
              <a:path w="7097700" h="2232549">
                <a:moveTo>
                  <a:pt x="0" y="0"/>
                </a:moveTo>
                <a:lnTo>
                  <a:pt x="7097700" y="0"/>
                </a:lnTo>
                <a:lnTo>
                  <a:pt x="7097700" y="2232549"/>
                </a:lnTo>
                <a:lnTo>
                  <a:pt x="0" y="223254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TextBox 5"/>
          <p:cNvSpPr txBox="1"/>
          <p:nvPr/>
        </p:nvSpPr>
        <p:spPr>
          <a:xfrm>
            <a:off x="744265" y="1391253"/>
            <a:ext cx="7160005" cy="894046"/>
          </a:xfrm>
          <a:prstGeom prst="rect">
            <a:avLst/>
          </a:prstGeom>
        </p:spPr>
        <p:txBody>
          <a:bodyPr lIns="0" tIns="0" rIns="0" bIns="0" rtlCol="0" anchor="t">
            <a:spAutoFit/>
          </a:bodyPr>
          <a:lstStyle/>
          <a:p>
            <a:pPr algn="ctr">
              <a:lnSpc>
                <a:spcPts val="7343"/>
              </a:lnSpc>
            </a:pPr>
            <a:r>
              <a:rPr lang="en-US" sz="5245">
                <a:solidFill>
                  <a:srgbClr val="FFFFFF"/>
                </a:solidFill>
                <a:latin typeface="Canva Sans Bold"/>
              </a:rPr>
              <a:t>Work Accident</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9144000" y="2168734"/>
            <a:ext cx="7781780" cy="7781780"/>
          </a:xfrm>
          <a:custGeom>
            <a:avLst/>
            <a:gdLst/>
            <a:ahLst/>
            <a:cxnLst/>
            <a:rect l="l" t="t" r="r" b="b"/>
            <a:pathLst>
              <a:path w="7781780" h="7781780">
                <a:moveTo>
                  <a:pt x="0" y="0"/>
                </a:moveTo>
                <a:lnTo>
                  <a:pt x="7781780" y="0"/>
                </a:lnTo>
                <a:lnTo>
                  <a:pt x="7781780" y="7781781"/>
                </a:lnTo>
                <a:lnTo>
                  <a:pt x="0" y="7781781"/>
                </a:lnTo>
                <a:lnTo>
                  <a:pt x="0" y="0"/>
                </a:lnTo>
                <a:close/>
              </a:path>
            </a:pathLst>
          </a:custGeom>
          <a:blipFill>
            <a:blip r:embed="rId2"/>
            <a:stretch>
              <a:fillRect/>
            </a:stretch>
          </a:blipFill>
        </p:spPr>
      </p:sp>
      <p:sp>
        <p:nvSpPr>
          <p:cNvPr id="3" name="TextBox 3"/>
          <p:cNvSpPr txBox="1"/>
          <p:nvPr/>
        </p:nvSpPr>
        <p:spPr>
          <a:xfrm>
            <a:off x="9139238" y="4652327"/>
            <a:ext cx="9525" cy="887095"/>
          </a:xfrm>
          <a:prstGeom prst="rect">
            <a:avLst/>
          </a:prstGeom>
        </p:spPr>
        <p:txBody>
          <a:bodyPr lIns="0" tIns="0" rIns="0" bIns="0" rtlCol="0" anchor="t">
            <a:spAutoFit/>
          </a:bodyPr>
          <a:lstStyle/>
          <a:p>
            <a:pPr algn="ctr">
              <a:lnSpc>
                <a:spcPts val="7279"/>
              </a:lnSpc>
            </a:pPr>
            <a:endParaRPr/>
          </a:p>
        </p:txBody>
      </p:sp>
      <p:sp>
        <p:nvSpPr>
          <p:cNvPr id="4" name="Freeform 4"/>
          <p:cNvSpPr/>
          <p:nvPr/>
        </p:nvSpPr>
        <p:spPr>
          <a:xfrm>
            <a:off x="1091005" y="769627"/>
            <a:ext cx="7097700" cy="2232549"/>
          </a:xfrm>
          <a:custGeom>
            <a:avLst/>
            <a:gdLst/>
            <a:ahLst/>
            <a:cxnLst/>
            <a:rect l="l" t="t" r="r" b="b"/>
            <a:pathLst>
              <a:path w="7097700" h="2232549">
                <a:moveTo>
                  <a:pt x="0" y="0"/>
                </a:moveTo>
                <a:lnTo>
                  <a:pt x="7097700" y="0"/>
                </a:lnTo>
                <a:lnTo>
                  <a:pt x="7097700" y="2232549"/>
                </a:lnTo>
                <a:lnTo>
                  <a:pt x="0" y="223254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TextBox 5"/>
          <p:cNvSpPr txBox="1"/>
          <p:nvPr/>
        </p:nvSpPr>
        <p:spPr>
          <a:xfrm>
            <a:off x="1236446" y="933450"/>
            <a:ext cx="6380166" cy="1811020"/>
          </a:xfrm>
          <a:prstGeom prst="rect">
            <a:avLst/>
          </a:prstGeom>
        </p:spPr>
        <p:txBody>
          <a:bodyPr lIns="0" tIns="0" rIns="0" bIns="0" rtlCol="0" anchor="t">
            <a:spAutoFit/>
          </a:bodyPr>
          <a:lstStyle/>
          <a:p>
            <a:pPr algn="ctr">
              <a:lnSpc>
                <a:spcPts val="7279"/>
              </a:lnSpc>
            </a:pPr>
            <a:r>
              <a:rPr lang="en-US" sz="5199">
                <a:solidFill>
                  <a:srgbClr val="FFFFFF"/>
                </a:solidFill>
                <a:latin typeface="Canva Sans Bold"/>
              </a:rPr>
              <a:t>Time Spent in Company</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9786574" y="2477789"/>
            <a:ext cx="7472726" cy="7472726"/>
          </a:xfrm>
          <a:custGeom>
            <a:avLst/>
            <a:gdLst/>
            <a:ahLst/>
            <a:cxnLst/>
            <a:rect l="l" t="t" r="r" b="b"/>
            <a:pathLst>
              <a:path w="7472726" h="7472726">
                <a:moveTo>
                  <a:pt x="0" y="0"/>
                </a:moveTo>
                <a:lnTo>
                  <a:pt x="7472726" y="0"/>
                </a:lnTo>
                <a:lnTo>
                  <a:pt x="7472726" y="7472726"/>
                </a:lnTo>
                <a:lnTo>
                  <a:pt x="0" y="7472726"/>
                </a:lnTo>
                <a:lnTo>
                  <a:pt x="0" y="0"/>
                </a:lnTo>
                <a:close/>
              </a:path>
            </a:pathLst>
          </a:custGeom>
          <a:blipFill>
            <a:blip r:embed="rId2"/>
            <a:stretch>
              <a:fillRect/>
            </a:stretch>
          </a:blipFill>
        </p:spPr>
      </p:sp>
      <p:sp>
        <p:nvSpPr>
          <p:cNvPr id="3" name="Freeform 3"/>
          <p:cNvSpPr/>
          <p:nvPr/>
        </p:nvSpPr>
        <p:spPr>
          <a:xfrm>
            <a:off x="1091005" y="769627"/>
            <a:ext cx="7550005" cy="2374820"/>
          </a:xfrm>
          <a:custGeom>
            <a:avLst/>
            <a:gdLst/>
            <a:ahLst/>
            <a:cxnLst/>
            <a:rect l="l" t="t" r="r" b="b"/>
            <a:pathLst>
              <a:path w="7550005" h="2374820">
                <a:moveTo>
                  <a:pt x="0" y="0"/>
                </a:moveTo>
                <a:lnTo>
                  <a:pt x="7550005" y="0"/>
                </a:lnTo>
                <a:lnTo>
                  <a:pt x="7550005" y="2374819"/>
                </a:lnTo>
                <a:lnTo>
                  <a:pt x="0" y="237481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TextBox 4"/>
          <p:cNvSpPr txBox="1"/>
          <p:nvPr/>
        </p:nvSpPr>
        <p:spPr>
          <a:xfrm>
            <a:off x="1028700" y="1465864"/>
            <a:ext cx="7550005" cy="887095"/>
          </a:xfrm>
          <a:prstGeom prst="rect">
            <a:avLst/>
          </a:prstGeom>
        </p:spPr>
        <p:txBody>
          <a:bodyPr lIns="0" tIns="0" rIns="0" bIns="0" rtlCol="0" anchor="t">
            <a:spAutoFit/>
          </a:bodyPr>
          <a:lstStyle/>
          <a:p>
            <a:pPr algn="ctr">
              <a:lnSpc>
                <a:spcPts val="7279"/>
              </a:lnSpc>
            </a:pPr>
            <a:r>
              <a:rPr lang="en-US" sz="5199">
                <a:solidFill>
                  <a:srgbClr val="FFFFFF"/>
                </a:solidFill>
                <a:latin typeface="Canva Sans Bold"/>
              </a:rPr>
              <a:t>Department vs Sales</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8818347" y="3011874"/>
            <a:ext cx="7924202" cy="6773051"/>
          </a:xfrm>
          <a:custGeom>
            <a:avLst/>
            <a:gdLst/>
            <a:ahLst/>
            <a:cxnLst/>
            <a:rect l="l" t="t" r="r" b="b"/>
            <a:pathLst>
              <a:path w="7924202" h="6773051">
                <a:moveTo>
                  <a:pt x="0" y="0"/>
                </a:moveTo>
                <a:lnTo>
                  <a:pt x="7924202" y="0"/>
                </a:lnTo>
                <a:lnTo>
                  <a:pt x="7924202" y="6773051"/>
                </a:lnTo>
                <a:lnTo>
                  <a:pt x="0" y="6773051"/>
                </a:lnTo>
                <a:lnTo>
                  <a:pt x="0" y="0"/>
                </a:lnTo>
                <a:close/>
              </a:path>
            </a:pathLst>
          </a:custGeom>
          <a:blipFill>
            <a:blip r:embed="rId2"/>
            <a:stretch>
              <a:fillRect/>
            </a:stretch>
          </a:blipFill>
        </p:spPr>
      </p:sp>
      <p:sp>
        <p:nvSpPr>
          <p:cNvPr id="3" name="TextBox 3"/>
          <p:cNvSpPr txBox="1"/>
          <p:nvPr/>
        </p:nvSpPr>
        <p:spPr>
          <a:xfrm>
            <a:off x="1028700" y="1333916"/>
            <a:ext cx="9174956" cy="887095"/>
          </a:xfrm>
          <a:prstGeom prst="rect">
            <a:avLst/>
          </a:prstGeom>
        </p:spPr>
        <p:txBody>
          <a:bodyPr lIns="0" tIns="0" rIns="0" bIns="0" rtlCol="0" anchor="t">
            <a:spAutoFit/>
          </a:bodyPr>
          <a:lstStyle/>
          <a:p>
            <a:pPr algn="ctr">
              <a:lnSpc>
                <a:spcPts val="7279"/>
              </a:lnSpc>
            </a:pPr>
            <a:r>
              <a:rPr lang="en-US" sz="5199">
                <a:solidFill>
                  <a:srgbClr val="FFFFFF"/>
                </a:solidFill>
                <a:latin typeface="Canva Sans Bold"/>
              </a:rPr>
              <a:t>Promotion in Last Five Years</a:t>
            </a:r>
          </a:p>
        </p:txBody>
      </p:sp>
      <p:sp>
        <p:nvSpPr>
          <p:cNvPr id="4" name="Freeform 4"/>
          <p:cNvSpPr/>
          <p:nvPr/>
        </p:nvSpPr>
        <p:spPr>
          <a:xfrm>
            <a:off x="1091005" y="769627"/>
            <a:ext cx="7727342" cy="2430600"/>
          </a:xfrm>
          <a:custGeom>
            <a:avLst/>
            <a:gdLst/>
            <a:ahLst/>
            <a:cxnLst/>
            <a:rect l="l" t="t" r="r" b="b"/>
            <a:pathLst>
              <a:path w="7727342" h="2430600">
                <a:moveTo>
                  <a:pt x="0" y="0"/>
                </a:moveTo>
                <a:lnTo>
                  <a:pt x="7727342" y="0"/>
                </a:lnTo>
                <a:lnTo>
                  <a:pt x="7727342" y="2430600"/>
                </a:lnTo>
                <a:lnTo>
                  <a:pt x="0" y="24306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TextBox 5"/>
          <p:cNvSpPr txBox="1"/>
          <p:nvPr/>
        </p:nvSpPr>
        <p:spPr>
          <a:xfrm>
            <a:off x="830273" y="1200854"/>
            <a:ext cx="7727342" cy="1811020"/>
          </a:xfrm>
          <a:prstGeom prst="rect">
            <a:avLst/>
          </a:prstGeom>
        </p:spPr>
        <p:txBody>
          <a:bodyPr lIns="0" tIns="0" rIns="0" bIns="0" rtlCol="0" anchor="t">
            <a:spAutoFit/>
          </a:bodyPr>
          <a:lstStyle/>
          <a:p>
            <a:pPr algn="ctr">
              <a:lnSpc>
                <a:spcPts val="7279"/>
              </a:lnSpc>
            </a:pPr>
            <a:r>
              <a:rPr lang="en-US" sz="5199">
                <a:solidFill>
                  <a:srgbClr val="FFFFFF"/>
                </a:solidFill>
                <a:latin typeface="Canva Sans Bold"/>
              </a:rPr>
              <a:t>Promotion in last five years</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209587" y="2389487"/>
            <a:ext cx="7049713" cy="7309896"/>
          </a:xfrm>
          <a:custGeom>
            <a:avLst/>
            <a:gdLst/>
            <a:ahLst/>
            <a:cxnLst/>
            <a:rect l="l" t="t" r="r" b="b"/>
            <a:pathLst>
              <a:path w="7049713" h="7309896">
                <a:moveTo>
                  <a:pt x="0" y="0"/>
                </a:moveTo>
                <a:lnTo>
                  <a:pt x="7049713" y="0"/>
                </a:lnTo>
                <a:lnTo>
                  <a:pt x="7049713" y="7309896"/>
                </a:lnTo>
                <a:lnTo>
                  <a:pt x="0" y="7309896"/>
                </a:lnTo>
                <a:lnTo>
                  <a:pt x="0" y="0"/>
                </a:lnTo>
                <a:close/>
              </a:path>
            </a:pathLst>
          </a:custGeom>
          <a:blipFill>
            <a:blip r:embed="rId2"/>
            <a:stretch>
              <a:fillRect/>
            </a:stretch>
          </a:blipFill>
        </p:spPr>
      </p:sp>
      <p:sp>
        <p:nvSpPr>
          <p:cNvPr id="3" name="TextBox 3"/>
          <p:cNvSpPr txBox="1"/>
          <p:nvPr/>
        </p:nvSpPr>
        <p:spPr>
          <a:xfrm>
            <a:off x="2056717" y="1502392"/>
            <a:ext cx="5120045" cy="887095"/>
          </a:xfrm>
          <a:prstGeom prst="rect">
            <a:avLst/>
          </a:prstGeom>
        </p:spPr>
        <p:txBody>
          <a:bodyPr lIns="0" tIns="0" rIns="0" bIns="0" rtlCol="0" anchor="t">
            <a:spAutoFit/>
          </a:bodyPr>
          <a:lstStyle/>
          <a:p>
            <a:pPr algn="ctr">
              <a:lnSpc>
                <a:spcPts val="7279"/>
              </a:lnSpc>
            </a:pPr>
            <a:r>
              <a:rPr lang="en-US" sz="5199">
                <a:solidFill>
                  <a:srgbClr val="FFFFFF"/>
                </a:solidFill>
                <a:latin typeface="Canva Sans Bold"/>
              </a:rPr>
              <a:t>Salary Category</a:t>
            </a:r>
          </a:p>
        </p:txBody>
      </p:sp>
      <p:sp>
        <p:nvSpPr>
          <p:cNvPr id="4" name="Freeform 4"/>
          <p:cNvSpPr/>
          <p:nvPr/>
        </p:nvSpPr>
        <p:spPr>
          <a:xfrm>
            <a:off x="1091005" y="769627"/>
            <a:ext cx="8052995" cy="2533033"/>
          </a:xfrm>
          <a:custGeom>
            <a:avLst/>
            <a:gdLst/>
            <a:ahLst/>
            <a:cxnLst/>
            <a:rect l="l" t="t" r="r" b="b"/>
            <a:pathLst>
              <a:path w="8052995" h="2533033">
                <a:moveTo>
                  <a:pt x="0" y="0"/>
                </a:moveTo>
                <a:lnTo>
                  <a:pt x="8052995" y="0"/>
                </a:lnTo>
                <a:lnTo>
                  <a:pt x="8052995" y="2533033"/>
                </a:lnTo>
                <a:lnTo>
                  <a:pt x="0" y="253303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TextBox 5"/>
          <p:cNvSpPr txBox="1"/>
          <p:nvPr/>
        </p:nvSpPr>
        <p:spPr>
          <a:xfrm>
            <a:off x="2249447" y="1544971"/>
            <a:ext cx="5120045" cy="887095"/>
          </a:xfrm>
          <a:prstGeom prst="rect">
            <a:avLst/>
          </a:prstGeom>
        </p:spPr>
        <p:txBody>
          <a:bodyPr lIns="0" tIns="0" rIns="0" bIns="0" rtlCol="0" anchor="t">
            <a:spAutoFit/>
          </a:bodyPr>
          <a:lstStyle/>
          <a:p>
            <a:pPr algn="ctr">
              <a:lnSpc>
                <a:spcPts val="7279"/>
              </a:lnSpc>
            </a:pPr>
            <a:r>
              <a:rPr lang="en-US" sz="5199">
                <a:solidFill>
                  <a:srgbClr val="FFFFFF"/>
                </a:solidFill>
                <a:latin typeface="Canva Sans Bold"/>
              </a:rPr>
              <a:t>Salary Category</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205735" y="1178928"/>
            <a:ext cx="192115" cy="245728"/>
          </a:xfrm>
          <a:custGeom>
            <a:avLst/>
            <a:gdLst/>
            <a:ahLst/>
            <a:cxnLst/>
            <a:rect l="l" t="t" r="r" b="b"/>
            <a:pathLst>
              <a:path w="192115" h="245728">
                <a:moveTo>
                  <a:pt x="0" y="0"/>
                </a:moveTo>
                <a:lnTo>
                  <a:pt x="192115" y="0"/>
                </a:lnTo>
                <a:lnTo>
                  <a:pt x="192115" y="245728"/>
                </a:lnTo>
                <a:lnTo>
                  <a:pt x="0" y="24572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a:grpSpLocks noChangeAspect="1"/>
          </p:cNvGrpSpPr>
          <p:nvPr/>
        </p:nvGrpSpPr>
        <p:grpSpPr>
          <a:xfrm>
            <a:off x="3464083" y="0"/>
            <a:ext cx="11359834" cy="5679917"/>
            <a:chOff x="0" y="0"/>
            <a:chExt cx="6662420" cy="3331210"/>
          </a:xfrm>
        </p:grpSpPr>
        <p:sp>
          <p:nvSpPr>
            <p:cNvPr id="4" name="Freeform 4"/>
            <p:cNvSpPr/>
            <p:nvPr/>
          </p:nvSpPr>
          <p:spPr>
            <a:xfrm>
              <a:off x="0" y="0"/>
              <a:ext cx="6662420" cy="3331210"/>
            </a:xfrm>
            <a:custGeom>
              <a:avLst/>
              <a:gdLst/>
              <a:ahLst/>
              <a:cxnLst/>
              <a:rect l="l" t="t" r="r" b="b"/>
              <a:pathLst>
                <a:path w="6662420" h="3331210">
                  <a:moveTo>
                    <a:pt x="3331210" y="0"/>
                  </a:moveTo>
                  <a:lnTo>
                    <a:pt x="6662420" y="0"/>
                  </a:lnTo>
                  <a:cubicBezTo>
                    <a:pt x="6662420" y="1840230"/>
                    <a:pt x="5171440" y="3331210"/>
                    <a:pt x="3331210" y="3331210"/>
                  </a:cubicBezTo>
                  <a:cubicBezTo>
                    <a:pt x="1490980" y="3331210"/>
                    <a:pt x="0" y="1840230"/>
                    <a:pt x="0" y="0"/>
                  </a:cubicBezTo>
                  <a:lnTo>
                    <a:pt x="3331210" y="0"/>
                  </a:lnTo>
                  <a:close/>
                </a:path>
              </a:pathLst>
            </a:custGeom>
            <a:blipFill>
              <a:blip r:embed="rId4"/>
              <a:stretch>
                <a:fillRect l="-251" r="-251"/>
              </a:stretch>
            </a:blipFill>
          </p:spPr>
        </p:sp>
      </p:grpSp>
      <p:sp>
        <p:nvSpPr>
          <p:cNvPr id="5" name="Freeform 5"/>
          <p:cNvSpPr/>
          <p:nvPr/>
        </p:nvSpPr>
        <p:spPr>
          <a:xfrm>
            <a:off x="1465700" y="4284474"/>
            <a:ext cx="15356599" cy="15356599"/>
          </a:xfrm>
          <a:custGeom>
            <a:avLst/>
            <a:gdLst/>
            <a:ahLst/>
            <a:cxnLst/>
            <a:rect l="l" t="t" r="r" b="b"/>
            <a:pathLst>
              <a:path w="15356599" h="15356599">
                <a:moveTo>
                  <a:pt x="0" y="0"/>
                </a:moveTo>
                <a:lnTo>
                  <a:pt x="15356600" y="0"/>
                </a:lnTo>
                <a:lnTo>
                  <a:pt x="15356600" y="15356599"/>
                </a:lnTo>
                <a:lnTo>
                  <a:pt x="0" y="1535659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Freeform 6"/>
          <p:cNvSpPr/>
          <p:nvPr/>
        </p:nvSpPr>
        <p:spPr>
          <a:xfrm>
            <a:off x="14989943" y="4191567"/>
            <a:ext cx="951933" cy="951933"/>
          </a:xfrm>
          <a:custGeom>
            <a:avLst/>
            <a:gdLst/>
            <a:ahLst/>
            <a:cxnLst/>
            <a:rect l="l" t="t" r="r" b="b"/>
            <a:pathLst>
              <a:path w="951933" h="951933">
                <a:moveTo>
                  <a:pt x="0" y="0"/>
                </a:moveTo>
                <a:lnTo>
                  <a:pt x="951933" y="0"/>
                </a:lnTo>
                <a:lnTo>
                  <a:pt x="951933" y="951933"/>
                </a:lnTo>
                <a:lnTo>
                  <a:pt x="0" y="95193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7" name="Freeform 7"/>
          <p:cNvSpPr/>
          <p:nvPr/>
        </p:nvSpPr>
        <p:spPr>
          <a:xfrm>
            <a:off x="2346124" y="4191567"/>
            <a:ext cx="951933" cy="951933"/>
          </a:xfrm>
          <a:custGeom>
            <a:avLst/>
            <a:gdLst/>
            <a:ahLst/>
            <a:cxnLst/>
            <a:rect l="l" t="t" r="r" b="b"/>
            <a:pathLst>
              <a:path w="951933" h="951933">
                <a:moveTo>
                  <a:pt x="0" y="0"/>
                </a:moveTo>
                <a:lnTo>
                  <a:pt x="951933" y="0"/>
                </a:lnTo>
                <a:lnTo>
                  <a:pt x="951933" y="951933"/>
                </a:lnTo>
                <a:lnTo>
                  <a:pt x="0" y="95193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8" name="TextBox 8"/>
          <p:cNvSpPr txBox="1"/>
          <p:nvPr/>
        </p:nvSpPr>
        <p:spPr>
          <a:xfrm>
            <a:off x="4320237" y="5900463"/>
            <a:ext cx="9647527" cy="1152525"/>
          </a:xfrm>
          <a:prstGeom prst="rect">
            <a:avLst/>
          </a:prstGeom>
        </p:spPr>
        <p:txBody>
          <a:bodyPr lIns="0" tIns="0" rIns="0" bIns="0" rtlCol="0" anchor="t">
            <a:spAutoFit/>
          </a:bodyPr>
          <a:lstStyle/>
          <a:p>
            <a:pPr algn="ctr">
              <a:lnSpc>
                <a:spcPts val="8519"/>
              </a:lnSpc>
            </a:pPr>
            <a:r>
              <a:rPr lang="en-US" sz="7099">
                <a:solidFill>
                  <a:srgbClr val="FFFFFF"/>
                </a:solidFill>
                <a:latin typeface="Poppins Bold"/>
              </a:rPr>
              <a:t>Model Building</a:t>
            </a:r>
          </a:p>
        </p:txBody>
      </p:sp>
      <p:sp>
        <p:nvSpPr>
          <p:cNvPr id="9" name="TextBox 9"/>
          <p:cNvSpPr txBox="1"/>
          <p:nvPr/>
        </p:nvSpPr>
        <p:spPr>
          <a:xfrm>
            <a:off x="8071816" y="8787999"/>
            <a:ext cx="2144367" cy="239548"/>
          </a:xfrm>
          <a:prstGeom prst="rect">
            <a:avLst/>
          </a:prstGeom>
        </p:spPr>
        <p:txBody>
          <a:bodyPr lIns="0" tIns="0" rIns="0" bIns="0" rtlCol="0" anchor="t">
            <a:spAutoFit/>
          </a:bodyPr>
          <a:lstStyle/>
          <a:p>
            <a:pPr algn="ctr">
              <a:lnSpc>
                <a:spcPts val="2021"/>
              </a:lnSpc>
              <a:spcBef>
                <a:spcPct val="0"/>
              </a:spcBef>
            </a:pPr>
            <a:r>
              <a:rPr lang="en-US" sz="1443">
                <a:solidFill>
                  <a:srgbClr val="F66E1A"/>
                </a:solidFill>
                <a:latin typeface="Open Sans Bold"/>
              </a:rPr>
              <a:t>LEARN MORE</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7982065" y="3625704"/>
            <a:ext cx="9277235" cy="5949531"/>
          </a:xfrm>
          <a:custGeom>
            <a:avLst/>
            <a:gdLst/>
            <a:ahLst/>
            <a:cxnLst/>
            <a:rect l="l" t="t" r="r" b="b"/>
            <a:pathLst>
              <a:path w="9277235" h="5949531">
                <a:moveTo>
                  <a:pt x="0" y="0"/>
                </a:moveTo>
                <a:lnTo>
                  <a:pt x="9277235" y="0"/>
                </a:lnTo>
                <a:lnTo>
                  <a:pt x="9277235" y="5949531"/>
                </a:lnTo>
                <a:lnTo>
                  <a:pt x="0" y="5949531"/>
                </a:lnTo>
                <a:lnTo>
                  <a:pt x="0" y="0"/>
                </a:lnTo>
                <a:close/>
              </a:path>
            </a:pathLst>
          </a:custGeom>
          <a:blipFill>
            <a:blip r:embed="rId2"/>
            <a:stretch>
              <a:fillRect/>
            </a:stretch>
          </a:blipFill>
        </p:spPr>
      </p:sp>
      <p:sp>
        <p:nvSpPr>
          <p:cNvPr id="3" name="Freeform 3"/>
          <p:cNvSpPr/>
          <p:nvPr/>
        </p:nvSpPr>
        <p:spPr>
          <a:xfrm>
            <a:off x="1091005" y="769627"/>
            <a:ext cx="6272752" cy="1973065"/>
          </a:xfrm>
          <a:custGeom>
            <a:avLst/>
            <a:gdLst/>
            <a:ahLst/>
            <a:cxnLst/>
            <a:rect l="l" t="t" r="r" b="b"/>
            <a:pathLst>
              <a:path w="6272752" h="1973065">
                <a:moveTo>
                  <a:pt x="0" y="0"/>
                </a:moveTo>
                <a:lnTo>
                  <a:pt x="6272751" y="0"/>
                </a:lnTo>
                <a:lnTo>
                  <a:pt x="6272751" y="1973065"/>
                </a:lnTo>
                <a:lnTo>
                  <a:pt x="0" y="197306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TextBox 4"/>
          <p:cNvSpPr txBox="1"/>
          <p:nvPr/>
        </p:nvSpPr>
        <p:spPr>
          <a:xfrm>
            <a:off x="1028700" y="674377"/>
            <a:ext cx="5446637" cy="2734945"/>
          </a:xfrm>
          <a:prstGeom prst="rect">
            <a:avLst/>
          </a:prstGeom>
        </p:spPr>
        <p:txBody>
          <a:bodyPr lIns="0" tIns="0" rIns="0" bIns="0" rtlCol="0" anchor="t">
            <a:spAutoFit/>
          </a:bodyPr>
          <a:lstStyle/>
          <a:p>
            <a:pPr algn="ctr">
              <a:lnSpc>
                <a:spcPts val="7279"/>
              </a:lnSpc>
            </a:pPr>
            <a:r>
              <a:rPr lang="en-US" sz="5199">
                <a:solidFill>
                  <a:srgbClr val="FFFFFF"/>
                </a:solidFill>
                <a:latin typeface="Canva Sans Bold"/>
              </a:rPr>
              <a:t>Logistic Regression Model</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204384" y="3197434"/>
            <a:ext cx="11054916" cy="7089566"/>
          </a:xfrm>
          <a:custGeom>
            <a:avLst/>
            <a:gdLst/>
            <a:ahLst/>
            <a:cxnLst/>
            <a:rect l="l" t="t" r="r" b="b"/>
            <a:pathLst>
              <a:path w="11054916" h="7089566">
                <a:moveTo>
                  <a:pt x="0" y="0"/>
                </a:moveTo>
                <a:lnTo>
                  <a:pt x="11054916" y="0"/>
                </a:lnTo>
                <a:lnTo>
                  <a:pt x="11054916" y="7089566"/>
                </a:lnTo>
                <a:lnTo>
                  <a:pt x="0" y="7089566"/>
                </a:lnTo>
                <a:lnTo>
                  <a:pt x="0" y="0"/>
                </a:lnTo>
                <a:close/>
              </a:path>
            </a:pathLst>
          </a:custGeom>
          <a:blipFill>
            <a:blip r:embed="rId2"/>
            <a:stretch>
              <a:fillRect/>
            </a:stretch>
          </a:blipFill>
        </p:spPr>
      </p:sp>
      <p:sp>
        <p:nvSpPr>
          <p:cNvPr id="3" name="Freeform 3"/>
          <p:cNvSpPr/>
          <p:nvPr/>
        </p:nvSpPr>
        <p:spPr>
          <a:xfrm>
            <a:off x="1091005" y="769627"/>
            <a:ext cx="6272752" cy="1973065"/>
          </a:xfrm>
          <a:custGeom>
            <a:avLst/>
            <a:gdLst/>
            <a:ahLst/>
            <a:cxnLst/>
            <a:rect l="l" t="t" r="r" b="b"/>
            <a:pathLst>
              <a:path w="6272752" h="1973065">
                <a:moveTo>
                  <a:pt x="0" y="0"/>
                </a:moveTo>
                <a:lnTo>
                  <a:pt x="6272751" y="0"/>
                </a:lnTo>
                <a:lnTo>
                  <a:pt x="6272751" y="1973065"/>
                </a:lnTo>
                <a:lnTo>
                  <a:pt x="0" y="197306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TextBox 4"/>
          <p:cNvSpPr txBox="1"/>
          <p:nvPr/>
        </p:nvSpPr>
        <p:spPr>
          <a:xfrm>
            <a:off x="1319669" y="803024"/>
            <a:ext cx="5077153" cy="1811020"/>
          </a:xfrm>
          <a:prstGeom prst="rect">
            <a:avLst/>
          </a:prstGeom>
        </p:spPr>
        <p:txBody>
          <a:bodyPr lIns="0" tIns="0" rIns="0" bIns="0" rtlCol="0" anchor="t">
            <a:spAutoFit/>
          </a:bodyPr>
          <a:lstStyle/>
          <a:p>
            <a:pPr algn="ctr">
              <a:lnSpc>
                <a:spcPts val="7279"/>
              </a:lnSpc>
            </a:pPr>
            <a:r>
              <a:rPr lang="en-US" sz="5199">
                <a:solidFill>
                  <a:srgbClr val="FFFFFF"/>
                </a:solidFill>
                <a:latin typeface="Canva Sans Bold"/>
              </a:rPr>
              <a:t>Random Forest Classifier</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786" b="7786"/>
          <a:stretch>
            <a:fillRect/>
          </a:stretch>
        </p:blipFill>
        <p:spPr>
          <a:xfrm>
            <a:off x="0" y="0"/>
            <a:ext cx="18288000" cy="10287000"/>
          </a:xfrm>
          <a:prstGeom prst="rect">
            <a:avLst/>
          </a:prstGeom>
        </p:spPr>
      </p:pic>
      <p:sp>
        <p:nvSpPr>
          <p:cNvPr id="3" name="Freeform 3"/>
          <p:cNvSpPr/>
          <p:nvPr/>
        </p:nvSpPr>
        <p:spPr>
          <a:xfrm>
            <a:off x="1028700" y="1028700"/>
            <a:ext cx="546184" cy="546184"/>
          </a:xfrm>
          <a:custGeom>
            <a:avLst/>
            <a:gdLst/>
            <a:ahLst/>
            <a:cxnLst/>
            <a:rect l="l" t="t" r="r" b="b"/>
            <a:pathLst>
              <a:path w="546184" h="546184">
                <a:moveTo>
                  <a:pt x="0" y="0"/>
                </a:moveTo>
                <a:lnTo>
                  <a:pt x="546184" y="0"/>
                </a:lnTo>
                <a:lnTo>
                  <a:pt x="546184" y="546184"/>
                </a:lnTo>
                <a:lnTo>
                  <a:pt x="0" y="54618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028700" y="3863003"/>
            <a:ext cx="15022732" cy="4725332"/>
          </a:xfrm>
          <a:custGeom>
            <a:avLst/>
            <a:gdLst/>
            <a:ahLst/>
            <a:cxnLst/>
            <a:rect l="l" t="t" r="r" b="b"/>
            <a:pathLst>
              <a:path w="15022732" h="4725332">
                <a:moveTo>
                  <a:pt x="0" y="0"/>
                </a:moveTo>
                <a:lnTo>
                  <a:pt x="15022732" y="0"/>
                </a:lnTo>
                <a:lnTo>
                  <a:pt x="15022732" y="4725332"/>
                </a:lnTo>
                <a:lnTo>
                  <a:pt x="0" y="472533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TextBox 5"/>
          <p:cNvSpPr txBox="1"/>
          <p:nvPr/>
        </p:nvSpPr>
        <p:spPr>
          <a:xfrm>
            <a:off x="4167367" y="1860731"/>
            <a:ext cx="9953266" cy="798234"/>
          </a:xfrm>
          <a:prstGeom prst="rect">
            <a:avLst/>
          </a:prstGeom>
        </p:spPr>
        <p:txBody>
          <a:bodyPr lIns="0" tIns="0" rIns="0" bIns="0" rtlCol="0" anchor="t">
            <a:spAutoFit/>
          </a:bodyPr>
          <a:lstStyle/>
          <a:p>
            <a:pPr algn="ctr">
              <a:lnSpc>
                <a:spcPts val="6402"/>
              </a:lnSpc>
              <a:spcBef>
                <a:spcPct val="0"/>
              </a:spcBef>
            </a:pPr>
            <a:r>
              <a:rPr lang="en-US" sz="4573">
                <a:solidFill>
                  <a:srgbClr val="F66E1A"/>
                </a:solidFill>
                <a:latin typeface="Inter Bold"/>
              </a:rPr>
              <a:t>Summary</a:t>
            </a:r>
          </a:p>
        </p:txBody>
      </p:sp>
      <p:sp>
        <p:nvSpPr>
          <p:cNvPr id="6" name="Freeform 6"/>
          <p:cNvSpPr/>
          <p:nvPr/>
        </p:nvSpPr>
        <p:spPr>
          <a:xfrm>
            <a:off x="2236568" y="7523503"/>
            <a:ext cx="1095091" cy="1095091"/>
          </a:xfrm>
          <a:custGeom>
            <a:avLst/>
            <a:gdLst/>
            <a:ahLst/>
            <a:cxnLst/>
            <a:rect l="l" t="t" r="r" b="b"/>
            <a:pathLst>
              <a:path w="1095091" h="1095091">
                <a:moveTo>
                  <a:pt x="0" y="0"/>
                </a:moveTo>
                <a:lnTo>
                  <a:pt x="1095090" y="0"/>
                </a:lnTo>
                <a:lnTo>
                  <a:pt x="1095090" y="1095091"/>
                </a:lnTo>
                <a:lnTo>
                  <a:pt x="0" y="109509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p:cNvSpPr/>
          <p:nvPr/>
        </p:nvSpPr>
        <p:spPr>
          <a:xfrm>
            <a:off x="1643076" y="5928923"/>
            <a:ext cx="593492" cy="593492"/>
          </a:xfrm>
          <a:custGeom>
            <a:avLst/>
            <a:gdLst/>
            <a:ahLst/>
            <a:cxnLst/>
            <a:rect l="l" t="t" r="r" b="b"/>
            <a:pathLst>
              <a:path w="593492" h="593492">
                <a:moveTo>
                  <a:pt x="0" y="0"/>
                </a:moveTo>
                <a:lnTo>
                  <a:pt x="593492" y="0"/>
                </a:lnTo>
                <a:lnTo>
                  <a:pt x="593492" y="593492"/>
                </a:lnTo>
                <a:lnTo>
                  <a:pt x="0" y="5934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8" name="Freeform 8"/>
          <p:cNvSpPr/>
          <p:nvPr/>
        </p:nvSpPr>
        <p:spPr>
          <a:xfrm rot="-10800000">
            <a:off x="14956342" y="2014899"/>
            <a:ext cx="1095091" cy="1095091"/>
          </a:xfrm>
          <a:custGeom>
            <a:avLst/>
            <a:gdLst/>
            <a:ahLst/>
            <a:cxnLst/>
            <a:rect l="l" t="t" r="r" b="b"/>
            <a:pathLst>
              <a:path w="1095091" h="1095091">
                <a:moveTo>
                  <a:pt x="0" y="0"/>
                </a:moveTo>
                <a:lnTo>
                  <a:pt x="1095090" y="0"/>
                </a:lnTo>
                <a:lnTo>
                  <a:pt x="1095090" y="1095090"/>
                </a:lnTo>
                <a:lnTo>
                  <a:pt x="0" y="109509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9" name="Freeform 9"/>
          <p:cNvSpPr/>
          <p:nvPr/>
        </p:nvSpPr>
        <p:spPr>
          <a:xfrm rot="-10800000">
            <a:off x="16051432" y="4111077"/>
            <a:ext cx="593492" cy="593492"/>
          </a:xfrm>
          <a:custGeom>
            <a:avLst/>
            <a:gdLst/>
            <a:ahLst/>
            <a:cxnLst/>
            <a:rect l="l" t="t" r="r" b="b"/>
            <a:pathLst>
              <a:path w="593492" h="593492">
                <a:moveTo>
                  <a:pt x="0" y="0"/>
                </a:moveTo>
                <a:lnTo>
                  <a:pt x="593492" y="0"/>
                </a:lnTo>
                <a:lnTo>
                  <a:pt x="593492" y="593492"/>
                </a:lnTo>
                <a:lnTo>
                  <a:pt x="0" y="5934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0" name="TextBox 10"/>
          <p:cNvSpPr txBox="1"/>
          <p:nvPr/>
        </p:nvSpPr>
        <p:spPr>
          <a:xfrm>
            <a:off x="2236568" y="4289746"/>
            <a:ext cx="12967935" cy="3833747"/>
          </a:xfrm>
          <a:prstGeom prst="rect">
            <a:avLst/>
          </a:prstGeom>
        </p:spPr>
        <p:txBody>
          <a:bodyPr lIns="0" tIns="0" rIns="0" bIns="0" rtlCol="0" anchor="t">
            <a:spAutoFit/>
          </a:bodyPr>
          <a:lstStyle/>
          <a:p>
            <a:pPr algn="ctr">
              <a:lnSpc>
                <a:spcPts val="3416"/>
              </a:lnSpc>
            </a:pPr>
            <a:r>
              <a:rPr lang="en-US" sz="2440">
                <a:solidFill>
                  <a:srgbClr val="FFFFFF"/>
                </a:solidFill>
                <a:latin typeface="Canva Sans"/>
              </a:rPr>
              <a:t>Transportation should be provided to employees living in the same area, or else transportation allowance should be provided.</a:t>
            </a:r>
          </a:p>
          <a:p>
            <a:pPr algn="ctr">
              <a:lnSpc>
                <a:spcPts val="3416"/>
              </a:lnSpc>
            </a:pPr>
            <a:endParaRPr lang="en-US" sz="2440">
              <a:solidFill>
                <a:srgbClr val="FFFFFF"/>
              </a:solidFill>
              <a:latin typeface="Canva Sans"/>
            </a:endParaRPr>
          </a:p>
          <a:p>
            <a:pPr algn="ctr">
              <a:lnSpc>
                <a:spcPts val="3416"/>
              </a:lnSpc>
            </a:pPr>
            <a:r>
              <a:rPr lang="en-US" sz="2440">
                <a:solidFill>
                  <a:srgbClr val="FFFFFF"/>
                </a:solidFill>
                <a:latin typeface="Canva Sans"/>
              </a:rPr>
              <a:t>Plan and allocate projects in such a way to avoid the use of overtime.</a:t>
            </a:r>
          </a:p>
          <a:p>
            <a:pPr algn="ctr">
              <a:lnSpc>
                <a:spcPts val="3416"/>
              </a:lnSpc>
            </a:pPr>
            <a:endParaRPr lang="en-US" sz="2440">
              <a:solidFill>
                <a:srgbClr val="FFFFFF"/>
              </a:solidFill>
              <a:latin typeface="Canva Sans"/>
            </a:endParaRPr>
          </a:p>
          <a:p>
            <a:pPr algn="ctr">
              <a:lnSpc>
                <a:spcPts val="3416"/>
              </a:lnSpc>
            </a:pPr>
            <a:r>
              <a:rPr lang="en-US" sz="2440">
                <a:solidFill>
                  <a:srgbClr val="FFFFFF"/>
                </a:solidFill>
                <a:latin typeface="Canva Sans"/>
              </a:rPr>
              <a:t>Employees who hit their two-year anniversary should be identified as potentially having a higher-risk of leaving.</a:t>
            </a:r>
          </a:p>
          <a:p>
            <a:pPr algn="ctr">
              <a:lnSpc>
                <a:spcPts val="3416"/>
              </a:lnSpc>
            </a:pPr>
            <a:endParaRPr lang="en-US" sz="2440">
              <a:solidFill>
                <a:srgbClr val="FFFFFF"/>
              </a:solidFill>
              <a:latin typeface="Canva Sans"/>
            </a:endParaRPr>
          </a:p>
          <a:p>
            <a:pPr algn="ctr">
              <a:lnSpc>
                <a:spcPts val="3416"/>
              </a:lnSpc>
            </a:pPr>
            <a:endParaRPr lang="en-US" sz="2440">
              <a:solidFill>
                <a:srgbClr val="FFFFFF"/>
              </a:solidFill>
              <a:latin typeface="Canva Sans"/>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858259" y="4230521"/>
            <a:ext cx="1447374" cy="1447374"/>
          </a:xfrm>
          <a:custGeom>
            <a:avLst/>
            <a:gdLst/>
            <a:ahLst/>
            <a:cxnLst/>
            <a:rect l="l" t="t" r="r" b="b"/>
            <a:pathLst>
              <a:path w="1447374" h="1447374">
                <a:moveTo>
                  <a:pt x="0" y="0"/>
                </a:moveTo>
                <a:lnTo>
                  <a:pt x="1447374" y="0"/>
                </a:lnTo>
                <a:lnTo>
                  <a:pt x="1447374" y="1447374"/>
                </a:lnTo>
                <a:lnTo>
                  <a:pt x="0" y="144737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1980299" y="4635866"/>
            <a:ext cx="1203294" cy="570010"/>
          </a:xfrm>
          <a:prstGeom prst="rect">
            <a:avLst/>
          </a:prstGeom>
        </p:spPr>
        <p:txBody>
          <a:bodyPr lIns="0" tIns="0" rIns="0" bIns="0" rtlCol="0" anchor="t">
            <a:spAutoFit/>
          </a:bodyPr>
          <a:lstStyle/>
          <a:p>
            <a:pPr algn="ctr">
              <a:lnSpc>
                <a:spcPts val="4672"/>
              </a:lnSpc>
              <a:spcBef>
                <a:spcPct val="0"/>
              </a:spcBef>
            </a:pPr>
            <a:r>
              <a:rPr lang="en-US" sz="3337">
                <a:solidFill>
                  <a:srgbClr val="FFFFFF"/>
                </a:solidFill>
                <a:latin typeface="Open Sans Bold"/>
              </a:rPr>
              <a:t>01</a:t>
            </a:r>
          </a:p>
        </p:txBody>
      </p:sp>
      <p:sp>
        <p:nvSpPr>
          <p:cNvPr id="4" name="TextBox 4"/>
          <p:cNvSpPr txBox="1"/>
          <p:nvPr/>
        </p:nvSpPr>
        <p:spPr>
          <a:xfrm>
            <a:off x="9853222" y="4635866"/>
            <a:ext cx="1203294" cy="570010"/>
          </a:xfrm>
          <a:prstGeom prst="rect">
            <a:avLst/>
          </a:prstGeom>
        </p:spPr>
        <p:txBody>
          <a:bodyPr lIns="0" tIns="0" rIns="0" bIns="0" rtlCol="0" anchor="t">
            <a:spAutoFit/>
          </a:bodyPr>
          <a:lstStyle/>
          <a:p>
            <a:pPr algn="ctr">
              <a:lnSpc>
                <a:spcPts val="4672"/>
              </a:lnSpc>
              <a:spcBef>
                <a:spcPct val="0"/>
              </a:spcBef>
            </a:pPr>
            <a:r>
              <a:rPr lang="en-US" sz="3337">
                <a:solidFill>
                  <a:srgbClr val="FFFFFF"/>
                </a:solidFill>
                <a:latin typeface="Open Sans Bold"/>
              </a:rPr>
              <a:t>02</a:t>
            </a:r>
          </a:p>
        </p:txBody>
      </p:sp>
      <p:sp>
        <p:nvSpPr>
          <p:cNvPr id="5" name="TextBox 5"/>
          <p:cNvSpPr txBox="1"/>
          <p:nvPr/>
        </p:nvSpPr>
        <p:spPr>
          <a:xfrm>
            <a:off x="-988030" y="1627911"/>
            <a:ext cx="11442900" cy="1752600"/>
          </a:xfrm>
          <a:prstGeom prst="rect">
            <a:avLst/>
          </a:prstGeom>
        </p:spPr>
        <p:txBody>
          <a:bodyPr lIns="0" tIns="0" rIns="0" bIns="0" rtlCol="0" anchor="t">
            <a:spAutoFit/>
          </a:bodyPr>
          <a:lstStyle/>
          <a:p>
            <a:pPr algn="ctr">
              <a:lnSpc>
                <a:spcPts val="6720"/>
              </a:lnSpc>
            </a:pPr>
            <a:r>
              <a:rPr lang="en-US" sz="5600">
                <a:solidFill>
                  <a:srgbClr val="171616"/>
                </a:solidFill>
                <a:latin typeface="Poppins Bold"/>
              </a:rPr>
              <a:t>  Impact of Employee </a:t>
            </a:r>
          </a:p>
          <a:p>
            <a:pPr algn="ctr">
              <a:lnSpc>
                <a:spcPts val="6720"/>
              </a:lnSpc>
            </a:pPr>
            <a:r>
              <a:rPr lang="en-US" sz="5600">
                <a:solidFill>
                  <a:srgbClr val="171616"/>
                </a:solidFill>
                <a:latin typeface="Poppins Bold"/>
              </a:rPr>
              <a:t>Turnover</a:t>
            </a:r>
          </a:p>
        </p:txBody>
      </p:sp>
      <p:sp>
        <p:nvSpPr>
          <p:cNvPr id="6" name="TextBox 6"/>
          <p:cNvSpPr txBox="1"/>
          <p:nvPr/>
        </p:nvSpPr>
        <p:spPr>
          <a:xfrm>
            <a:off x="2854753" y="4513581"/>
            <a:ext cx="6289247" cy="629919"/>
          </a:xfrm>
          <a:prstGeom prst="rect">
            <a:avLst/>
          </a:prstGeom>
        </p:spPr>
        <p:txBody>
          <a:bodyPr lIns="0" tIns="0" rIns="0" bIns="0" rtlCol="0" anchor="t">
            <a:spAutoFit/>
          </a:bodyPr>
          <a:lstStyle/>
          <a:p>
            <a:pPr algn="ctr">
              <a:lnSpc>
                <a:spcPts val="5180"/>
              </a:lnSpc>
            </a:pPr>
            <a:r>
              <a:rPr lang="en-US" sz="3700">
                <a:solidFill>
                  <a:srgbClr val="F66E1A"/>
                </a:solidFill>
                <a:latin typeface="Canva Sans Bold"/>
              </a:rPr>
              <a:t>Costly for businesses</a:t>
            </a:r>
          </a:p>
        </p:txBody>
      </p:sp>
      <p:grpSp>
        <p:nvGrpSpPr>
          <p:cNvPr id="7" name="Group 7"/>
          <p:cNvGrpSpPr>
            <a:grpSpLocks noChangeAspect="1"/>
          </p:cNvGrpSpPr>
          <p:nvPr/>
        </p:nvGrpSpPr>
        <p:grpSpPr>
          <a:xfrm>
            <a:off x="8501200" y="49026"/>
            <a:ext cx="11359834" cy="5679917"/>
            <a:chOff x="0" y="0"/>
            <a:chExt cx="6662420" cy="3331210"/>
          </a:xfrm>
        </p:grpSpPr>
        <p:sp>
          <p:nvSpPr>
            <p:cNvPr id="8" name="Freeform 8"/>
            <p:cNvSpPr/>
            <p:nvPr/>
          </p:nvSpPr>
          <p:spPr>
            <a:xfrm>
              <a:off x="0" y="0"/>
              <a:ext cx="6662420" cy="3331210"/>
            </a:xfrm>
            <a:custGeom>
              <a:avLst/>
              <a:gdLst/>
              <a:ahLst/>
              <a:cxnLst/>
              <a:rect l="l" t="t" r="r" b="b"/>
              <a:pathLst>
                <a:path w="6662420" h="3331210">
                  <a:moveTo>
                    <a:pt x="3331210" y="0"/>
                  </a:moveTo>
                  <a:lnTo>
                    <a:pt x="6662420" y="0"/>
                  </a:lnTo>
                  <a:cubicBezTo>
                    <a:pt x="6662420" y="1840230"/>
                    <a:pt x="5171440" y="3331210"/>
                    <a:pt x="3331210" y="3331210"/>
                  </a:cubicBezTo>
                  <a:cubicBezTo>
                    <a:pt x="1490980" y="3331210"/>
                    <a:pt x="0" y="1840230"/>
                    <a:pt x="0" y="0"/>
                  </a:cubicBezTo>
                  <a:lnTo>
                    <a:pt x="3331210" y="0"/>
                  </a:lnTo>
                  <a:close/>
                </a:path>
              </a:pathLst>
            </a:custGeom>
            <a:blipFill>
              <a:blip r:embed="rId4"/>
              <a:stretch>
                <a:fillRect l="-251" r="-251"/>
              </a:stretch>
            </a:blipFill>
          </p:spPr>
        </p:sp>
      </p:grpSp>
      <p:sp>
        <p:nvSpPr>
          <p:cNvPr id="9" name="TextBox 9"/>
          <p:cNvSpPr txBox="1"/>
          <p:nvPr/>
        </p:nvSpPr>
        <p:spPr>
          <a:xfrm>
            <a:off x="3922783" y="5662268"/>
            <a:ext cx="7604621" cy="1780540"/>
          </a:xfrm>
          <a:prstGeom prst="rect">
            <a:avLst/>
          </a:prstGeom>
        </p:spPr>
        <p:txBody>
          <a:bodyPr lIns="0" tIns="0" rIns="0" bIns="0" rtlCol="0" anchor="t">
            <a:spAutoFit/>
          </a:bodyPr>
          <a:lstStyle/>
          <a:p>
            <a:pPr algn="ctr">
              <a:lnSpc>
                <a:spcPts val="4759"/>
              </a:lnSpc>
            </a:pPr>
            <a:r>
              <a:rPr lang="en-US" sz="3399">
                <a:solidFill>
                  <a:srgbClr val="000000"/>
                </a:solidFill>
                <a:latin typeface="Canva Sans"/>
              </a:rPr>
              <a:t>If employee turnover becomes high, </a:t>
            </a:r>
          </a:p>
          <a:p>
            <a:pPr algn="ctr">
              <a:lnSpc>
                <a:spcPts val="4759"/>
              </a:lnSpc>
            </a:pPr>
            <a:r>
              <a:rPr lang="en-US" sz="3399">
                <a:solidFill>
                  <a:srgbClr val="000000"/>
                </a:solidFill>
                <a:latin typeface="Canva Sans"/>
              </a:rPr>
              <a:t>it may be difficult to achieve </a:t>
            </a:r>
          </a:p>
          <a:p>
            <a:pPr algn="ctr">
              <a:lnSpc>
                <a:spcPts val="4759"/>
              </a:lnSpc>
            </a:pPr>
            <a:r>
              <a:rPr lang="en-US" sz="3399">
                <a:solidFill>
                  <a:srgbClr val="000000"/>
                </a:solidFill>
                <a:latin typeface="Canva Sans"/>
              </a:rPr>
              <a:t>company goals.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706" b="7706"/>
          <a:stretch>
            <a:fillRect/>
          </a:stretch>
        </p:blipFill>
        <p:spPr>
          <a:xfrm>
            <a:off x="0" y="0"/>
            <a:ext cx="18288000" cy="10287000"/>
          </a:xfrm>
          <a:prstGeom prst="rect">
            <a:avLst/>
          </a:prstGeom>
        </p:spPr>
      </p:pic>
      <p:sp>
        <p:nvSpPr>
          <p:cNvPr id="3" name="Freeform 3"/>
          <p:cNvSpPr/>
          <p:nvPr/>
        </p:nvSpPr>
        <p:spPr>
          <a:xfrm>
            <a:off x="1028700" y="1028700"/>
            <a:ext cx="546184" cy="546184"/>
          </a:xfrm>
          <a:custGeom>
            <a:avLst/>
            <a:gdLst/>
            <a:ahLst/>
            <a:cxnLst/>
            <a:rect l="l" t="t" r="r" b="b"/>
            <a:pathLst>
              <a:path w="546184" h="546184">
                <a:moveTo>
                  <a:pt x="0" y="0"/>
                </a:moveTo>
                <a:lnTo>
                  <a:pt x="546184" y="0"/>
                </a:lnTo>
                <a:lnTo>
                  <a:pt x="546184" y="546184"/>
                </a:lnTo>
                <a:lnTo>
                  <a:pt x="0" y="54618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4923308" y="-1307292"/>
            <a:ext cx="4671984" cy="4671984"/>
          </a:xfrm>
          <a:custGeom>
            <a:avLst/>
            <a:gdLst/>
            <a:ahLst/>
            <a:cxnLst/>
            <a:rect l="l" t="t" r="r" b="b"/>
            <a:pathLst>
              <a:path w="4671984" h="4671984">
                <a:moveTo>
                  <a:pt x="0" y="0"/>
                </a:moveTo>
                <a:lnTo>
                  <a:pt x="4671984" y="0"/>
                </a:lnTo>
                <a:lnTo>
                  <a:pt x="4671984" y="4671984"/>
                </a:lnTo>
                <a:lnTo>
                  <a:pt x="0" y="467198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TextBox 5"/>
          <p:cNvSpPr txBox="1"/>
          <p:nvPr/>
        </p:nvSpPr>
        <p:spPr>
          <a:xfrm>
            <a:off x="2526091" y="3751666"/>
            <a:ext cx="13235817" cy="2067224"/>
          </a:xfrm>
          <a:prstGeom prst="rect">
            <a:avLst/>
          </a:prstGeom>
        </p:spPr>
        <p:txBody>
          <a:bodyPr lIns="0" tIns="0" rIns="0" bIns="0" rtlCol="0" anchor="t">
            <a:spAutoFit/>
          </a:bodyPr>
          <a:lstStyle/>
          <a:p>
            <a:pPr algn="ctr">
              <a:lnSpc>
                <a:spcPts val="15976"/>
              </a:lnSpc>
              <a:spcBef>
                <a:spcPct val="0"/>
              </a:spcBef>
            </a:pPr>
            <a:r>
              <a:rPr lang="en-US" sz="11411">
                <a:solidFill>
                  <a:srgbClr val="FFFFFF"/>
                </a:solidFill>
                <a:latin typeface="Poppins ExtraBold"/>
              </a:rPr>
              <a:t>Thank You</a:t>
            </a:r>
          </a:p>
        </p:txBody>
      </p:sp>
      <p:sp>
        <p:nvSpPr>
          <p:cNvPr id="6" name="Freeform 6"/>
          <p:cNvSpPr/>
          <p:nvPr/>
        </p:nvSpPr>
        <p:spPr>
          <a:xfrm>
            <a:off x="-1307292" y="6922308"/>
            <a:ext cx="4671984" cy="4671984"/>
          </a:xfrm>
          <a:custGeom>
            <a:avLst/>
            <a:gdLst/>
            <a:ahLst/>
            <a:cxnLst/>
            <a:rect l="l" t="t" r="r" b="b"/>
            <a:pathLst>
              <a:path w="4671984" h="4671984">
                <a:moveTo>
                  <a:pt x="0" y="0"/>
                </a:moveTo>
                <a:lnTo>
                  <a:pt x="4671984" y="0"/>
                </a:lnTo>
                <a:lnTo>
                  <a:pt x="4671984" y="4671984"/>
                </a:lnTo>
                <a:lnTo>
                  <a:pt x="0" y="467198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p:cNvSpPr/>
          <p:nvPr/>
        </p:nvSpPr>
        <p:spPr>
          <a:xfrm>
            <a:off x="12856594" y="1028700"/>
            <a:ext cx="1391836" cy="1391836"/>
          </a:xfrm>
          <a:custGeom>
            <a:avLst/>
            <a:gdLst/>
            <a:ahLst/>
            <a:cxnLst/>
            <a:rect l="l" t="t" r="r" b="b"/>
            <a:pathLst>
              <a:path w="1391836" h="1391836">
                <a:moveTo>
                  <a:pt x="0" y="0"/>
                </a:moveTo>
                <a:lnTo>
                  <a:pt x="1391836" y="0"/>
                </a:lnTo>
                <a:lnTo>
                  <a:pt x="1391836" y="1391836"/>
                </a:lnTo>
                <a:lnTo>
                  <a:pt x="0" y="13918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8" name="Freeform 8"/>
          <p:cNvSpPr/>
          <p:nvPr/>
        </p:nvSpPr>
        <p:spPr>
          <a:xfrm>
            <a:off x="15465163" y="3776299"/>
            <a:ext cx="593492" cy="593492"/>
          </a:xfrm>
          <a:custGeom>
            <a:avLst/>
            <a:gdLst/>
            <a:ahLst/>
            <a:cxnLst/>
            <a:rect l="l" t="t" r="r" b="b"/>
            <a:pathLst>
              <a:path w="593492" h="593492">
                <a:moveTo>
                  <a:pt x="0" y="0"/>
                </a:moveTo>
                <a:lnTo>
                  <a:pt x="593492" y="0"/>
                </a:lnTo>
                <a:lnTo>
                  <a:pt x="593492" y="593492"/>
                </a:lnTo>
                <a:lnTo>
                  <a:pt x="0" y="5934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9" name="Freeform 9"/>
          <p:cNvSpPr/>
          <p:nvPr/>
        </p:nvSpPr>
        <p:spPr>
          <a:xfrm>
            <a:off x="4039570" y="7866464"/>
            <a:ext cx="1391836" cy="1391836"/>
          </a:xfrm>
          <a:custGeom>
            <a:avLst/>
            <a:gdLst/>
            <a:ahLst/>
            <a:cxnLst/>
            <a:rect l="l" t="t" r="r" b="b"/>
            <a:pathLst>
              <a:path w="1391836" h="1391836">
                <a:moveTo>
                  <a:pt x="0" y="0"/>
                </a:moveTo>
                <a:lnTo>
                  <a:pt x="1391836" y="0"/>
                </a:lnTo>
                <a:lnTo>
                  <a:pt x="1391836" y="1391836"/>
                </a:lnTo>
                <a:lnTo>
                  <a:pt x="0" y="13918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0" name="Freeform 10"/>
          <p:cNvSpPr/>
          <p:nvPr/>
        </p:nvSpPr>
        <p:spPr>
          <a:xfrm>
            <a:off x="2229345" y="5917209"/>
            <a:ext cx="593492" cy="593492"/>
          </a:xfrm>
          <a:custGeom>
            <a:avLst/>
            <a:gdLst/>
            <a:ahLst/>
            <a:cxnLst/>
            <a:rect l="l" t="t" r="r" b="b"/>
            <a:pathLst>
              <a:path w="593492" h="593492">
                <a:moveTo>
                  <a:pt x="0" y="0"/>
                </a:moveTo>
                <a:lnTo>
                  <a:pt x="593492" y="0"/>
                </a:lnTo>
                <a:lnTo>
                  <a:pt x="593492" y="593492"/>
                </a:lnTo>
                <a:lnTo>
                  <a:pt x="0" y="5934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482516" y="1281412"/>
            <a:ext cx="546184" cy="546184"/>
          </a:xfrm>
          <a:custGeom>
            <a:avLst/>
            <a:gdLst/>
            <a:ahLst/>
            <a:cxnLst/>
            <a:rect l="l" t="t" r="r" b="b"/>
            <a:pathLst>
              <a:path w="546184" h="546184">
                <a:moveTo>
                  <a:pt x="0" y="0"/>
                </a:moveTo>
                <a:lnTo>
                  <a:pt x="546184" y="0"/>
                </a:lnTo>
                <a:lnTo>
                  <a:pt x="546184" y="546184"/>
                </a:lnTo>
                <a:lnTo>
                  <a:pt x="0" y="54618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a:grpSpLocks noChangeAspect="1"/>
          </p:cNvGrpSpPr>
          <p:nvPr/>
        </p:nvGrpSpPr>
        <p:grpSpPr>
          <a:xfrm>
            <a:off x="0" y="2303563"/>
            <a:ext cx="7983437" cy="7983437"/>
            <a:chOff x="0" y="0"/>
            <a:chExt cx="3282950" cy="3282950"/>
          </a:xfrm>
        </p:grpSpPr>
        <p:sp>
          <p:nvSpPr>
            <p:cNvPr id="4" name="Freeform 4"/>
            <p:cNvSpPr/>
            <p:nvPr/>
          </p:nvSpPr>
          <p:spPr>
            <a:xfrm>
              <a:off x="0" y="0"/>
              <a:ext cx="3282950" cy="3282950"/>
            </a:xfrm>
            <a:custGeom>
              <a:avLst/>
              <a:gdLst/>
              <a:ahLst/>
              <a:cxnLst/>
              <a:rect l="l" t="t" r="r" b="b"/>
              <a:pathLst>
                <a:path w="3282950" h="3282950">
                  <a:moveTo>
                    <a:pt x="0" y="0"/>
                  </a:moveTo>
                  <a:lnTo>
                    <a:pt x="2532380" y="0"/>
                  </a:lnTo>
                  <a:cubicBezTo>
                    <a:pt x="2946400" y="0"/>
                    <a:pt x="3282950" y="336550"/>
                    <a:pt x="3282950" y="750570"/>
                  </a:cubicBezTo>
                  <a:lnTo>
                    <a:pt x="3282950" y="750570"/>
                  </a:lnTo>
                  <a:lnTo>
                    <a:pt x="3282950" y="3282950"/>
                  </a:lnTo>
                  <a:lnTo>
                    <a:pt x="3282950" y="3282950"/>
                  </a:lnTo>
                  <a:lnTo>
                    <a:pt x="0" y="3282950"/>
                  </a:lnTo>
                  <a:lnTo>
                    <a:pt x="0" y="3282950"/>
                  </a:lnTo>
                  <a:lnTo>
                    <a:pt x="0" y="0"/>
                  </a:lnTo>
                  <a:lnTo>
                    <a:pt x="0" y="0"/>
                  </a:lnTo>
                  <a:close/>
                </a:path>
              </a:pathLst>
            </a:custGeom>
            <a:blipFill>
              <a:blip r:embed="rId4"/>
              <a:stretch>
                <a:fillRect l="-16786" r="-33306"/>
              </a:stretch>
            </a:blipFill>
          </p:spPr>
        </p:sp>
      </p:grpSp>
      <p:sp>
        <p:nvSpPr>
          <p:cNvPr id="5" name="TextBox 5"/>
          <p:cNvSpPr txBox="1"/>
          <p:nvPr/>
        </p:nvSpPr>
        <p:spPr>
          <a:xfrm>
            <a:off x="12866094" y="6843310"/>
            <a:ext cx="3992750" cy="1092835"/>
          </a:xfrm>
          <a:prstGeom prst="rect">
            <a:avLst/>
          </a:prstGeom>
        </p:spPr>
        <p:txBody>
          <a:bodyPr lIns="0" tIns="0" rIns="0" bIns="0" rtlCol="0" anchor="t">
            <a:spAutoFit/>
          </a:bodyPr>
          <a:lstStyle/>
          <a:p>
            <a:pPr>
              <a:lnSpc>
                <a:spcPts val="2239"/>
              </a:lnSpc>
              <a:spcBef>
                <a:spcPct val="0"/>
              </a:spcBef>
            </a:pPr>
            <a:r>
              <a:rPr lang="en-US" sz="1599">
                <a:solidFill>
                  <a:srgbClr val="FFFFFF"/>
                </a:solidFill>
                <a:latin typeface="Open Sans"/>
              </a:rPr>
              <a:t>Lorem ipsum dolor sit amet, consectetur adipiscing elit, sed do eiusmod tempor incididunt ut labore et dolore magna aliqua. Ut enim</a:t>
            </a:r>
          </a:p>
        </p:txBody>
      </p:sp>
      <p:sp>
        <p:nvSpPr>
          <p:cNvPr id="6" name="TextBox 6"/>
          <p:cNvSpPr txBox="1"/>
          <p:nvPr/>
        </p:nvSpPr>
        <p:spPr>
          <a:xfrm>
            <a:off x="12866094" y="6159251"/>
            <a:ext cx="3264226" cy="358775"/>
          </a:xfrm>
          <a:prstGeom prst="rect">
            <a:avLst/>
          </a:prstGeom>
        </p:spPr>
        <p:txBody>
          <a:bodyPr lIns="0" tIns="0" rIns="0" bIns="0" rtlCol="0" anchor="t">
            <a:spAutoFit/>
          </a:bodyPr>
          <a:lstStyle/>
          <a:p>
            <a:pPr>
              <a:lnSpc>
                <a:spcPts val="2799"/>
              </a:lnSpc>
              <a:spcBef>
                <a:spcPct val="0"/>
              </a:spcBef>
            </a:pPr>
            <a:r>
              <a:rPr lang="en-US" sz="1999">
                <a:solidFill>
                  <a:srgbClr val="FFFFFF"/>
                </a:solidFill>
                <a:latin typeface="Poppins Bold"/>
              </a:rPr>
              <a:t>Mission</a:t>
            </a:r>
          </a:p>
        </p:txBody>
      </p:sp>
      <p:sp>
        <p:nvSpPr>
          <p:cNvPr id="7" name="Freeform 7"/>
          <p:cNvSpPr/>
          <p:nvPr/>
        </p:nvSpPr>
        <p:spPr>
          <a:xfrm>
            <a:off x="5296242" y="1827596"/>
            <a:ext cx="951933" cy="951933"/>
          </a:xfrm>
          <a:custGeom>
            <a:avLst/>
            <a:gdLst/>
            <a:ahLst/>
            <a:cxnLst/>
            <a:rect l="l" t="t" r="r" b="b"/>
            <a:pathLst>
              <a:path w="951933" h="951933">
                <a:moveTo>
                  <a:pt x="0" y="0"/>
                </a:moveTo>
                <a:lnTo>
                  <a:pt x="951933" y="0"/>
                </a:lnTo>
                <a:lnTo>
                  <a:pt x="951933" y="951934"/>
                </a:lnTo>
                <a:lnTo>
                  <a:pt x="0" y="95193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8" name="Freeform 8"/>
          <p:cNvSpPr/>
          <p:nvPr/>
        </p:nvSpPr>
        <p:spPr>
          <a:xfrm>
            <a:off x="7696626" y="1103909"/>
            <a:ext cx="1447374" cy="1447374"/>
          </a:xfrm>
          <a:custGeom>
            <a:avLst/>
            <a:gdLst/>
            <a:ahLst/>
            <a:cxnLst/>
            <a:rect l="l" t="t" r="r" b="b"/>
            <a:pathLst>
              <a:path w="1447374" h="1447374">
                <a:moveTo>
                  <a:pt x="0" y="0"/>
                </a:moveTo>
                <a:lnTo>
                  <a:pt x="1447374" y="0"/>
                </a:lnTo>
                <a:lnTo>
                  <a:pt x="1447374" y="1447374"/>
                </a:lnTo>
                <a:lnTo>
                  <a:pt x="0" y="144737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TextBox 9"/>
          <p:cNvSpPr txBox="1"/>
          <p:nvPr/>
        </p:nvSpPr>
        <p:spPr>
          <a:xfrm>
            <a:off x="7696626" y="1416468"/>
            <a:ext cx="1447374" cy="887095"/>
          </a:xfrm>
          <a:prstGeom prst="rect">
            <a:avLst/>
          </a:prstGeom>
        </p:spPr>
        <p:txBody>
          <a:bodyPr lIns="0" tIns="0" rIns="0" bIns="0" rtlCol="0" anchor="t">
            <a:spAutoFit/>
          </a:bodyPr>
          <a:lstStyle/>
          <a:p>
            <a:pPr algn="ctr">
              <a:lnSpc>
                <a:spcPts val="7279"/>
              </a:lnSpc>
            </a:pPr>
            <a:r>
              <a:rPr lang="en-US" sz="5199">
                <a:solidFill>
                  <a:srgbClr val="FFFFFF"/>
                </a:solidFill>
                <a:latin typeface="Canva Sans Bold"/>
              </a:rPr>
              <a:t>02</a:t>
            </a:r>
          </a:p>
        </p:txBody>
      </p:sp>
      <p:sp>
        <p:nvSpPr>
          <p:cNvPr id="10" name="TextBox 10"/>
          <p:cNvSpPr txBox="1"/>
          <p:nvPr/>
        </p:nvSpPr>
        <p:spPr>
          <a:xfrm>
            <a:off x="9468634" y="1186162"/>
            <a:ext cx="7390209" cy="887095"/>
          </a:xfrm>
          <a:prstGeom prst="rect">
            <a:avLst/>
          </a:prstGeom>
        </p:spPr>
        <p:txBody>
          <a:bodyPr lIns="0" tIns="0" rIns="0" bIns="0" rtlCol="0" anchor="t">
            <a:spAutoFit/>
          </a:bodyPr>
          <a:lstStyle/>
          <a:p>
            <a:pPr algn="ctr">
              <a:lnSpc>
                <a:spcPts val="7279"/>
              </a:lnSpc>
            </a:pPr>
            <a:r>
              <a:rPr lang="en-US" sz="5199">
                <a:solidFill>
                  <a:srgbClr val="F66E1A"/>
                </a:solidFill>
                <a:latin typeface="Canva Sans"/>
              </a:rPr>
              <a:t>E</a:t>
            </a:r>
            <a:r>
              <a:rPr lang="en-US" sz="5199" u="sng">
                <a:solidFill>
                  <a:srgbClr val="F66E1A"/>
                </a:solidFill>
                <a:latin typeface="Canva Sans Bold"/>
                <a:hlinkClick r:id="rId5" tooltip="https://matterapp.com/blog/benefits-of-employee-engagement"/>
              </a:rPr>
              <a:t>mployee productivity</a:t>
            </a:r>
          </a:p>
        </p:txBody>
      </p:sp>
      <p:sp>
        <p:nvSpPr>
          <p:cNvPr id="11" name="TextBox 11"/>
          <p:cNvSpPr txBox="1"/>
          <p:nvPr/>
        </p:nvSpPr>
        <p:spPr>
          <a:xfrm>
            <a:off x="8944561" y="3223175"/>
            <a:ext cx="8438356" cy="4180840"/>
          </a:xfrm>
          <a:prstGeom prst="rect">
            <a:avLst/>
          </a:prstGeom>
        </p:spPr>
        <p:txBody>
          <a:bodyPr lIns="0" tIns="0" rIns="0" bIns="0" rtlCol="0" anchor="t">
            <a:spAutoFit/>
          </a:bodyPr>
          <a:lstStyle/>
          <a:p>
            <a:pPr algn="ctr">
              <a:lnSpc>
                <a:spcPts val="4759"/>
              </a:lnSpc>
            </a:pPr>
            <a:r>
              <a:rPr lang="en-US" sz="3399">
                <a:solidFill>
                  <a:srgbClr val="000000"/>
                </a:solidFill>
                <a:latin typeface="Canva Sans"/>
              </a:rPr>
              <a:t>Employee turnover can cause employee </a:t>
            </a:r>
          </a:p>
          <a:p>
            <a:pPr algn="ctr">
              <a:lnSpc>
                <a:spcPts val="4759"/>
              </a:lnSpc>
            </a:pPr>
            <a:r>
              <a:rPr lang="en-US" sz="3399">
                <a:solidFill>
                  <a:srgbClr val="000000"/>
                </a:solidFill>
                <a:latin typeface="Canva Sans"/>
              </a:rPr>
              <a:t>productivity rates to go down,</a:t>
            </a:r>
          </a:p>
          <a:p>
            <a:pPr algn="ctr">
              <a:lnSpc>
                <a:spcPts val="4759"/>
              </a:lnSpc>
            </a:pPr>
            <a:r>
              <a:rPr lang="en-US" sz="3399">
                <a:solidFill>
                  <a:srgbClr val="000000"/>
                </a:solidFill>
                <a:latin typeface="Canva Sans"/>
              </a:rPr>
              <a:t> which means that your </a:t>
            </a:r>
          </a:p>
          <a:p>
            <a:pPr algn="ctr">
              <a:lnSpc>
                <a:spcPts val="4759"/>
              </a:lnSpc>
            </a:pPr>
            <a:r>
              <a:rPr lang="en-US" sz="3399">
                <a:solidFill>
                  <a:srgbClr val="000000"/>
                </a:solidFill>
                <a:latin typeface="Canva Sans"/>
              </a:rPr>
              <a:t>business may fall short of</a:t>
            </a:r>
          </a:p>
          <a:p>
            <a:pPr algn="ctr">
              <a:lnSpc>
                <a:spcPts val="4759"/>
              </a:lnSpc>
            </a:pPr>
            <a:r>
              <a:rPr lang="en-US" sz="3399">
                <a:solidFill>
                  <a:srgbClr val="000000"/>
                </a:solidFill>
                <a:latin typeface="Canva Sans"/>
              </a:rPr>
              <a:t> its goals if employee turnover</a:t>
            </a:r>
          </a:p>
          <a:p>
            <a:pPr algn="ctr">
              <a:lnSpc>
                <a:spcPts val="4759"/>
              </a:lnSpc>
            </a:pPr>
            <a:r>
              <a:rPr lang="en-US" sz="3399">
                <a:solidFill>
                  <a:srgbClr val="000000"/>
                </a:solidFill>
                <a:latin typeface="Canva Sans"/>
              </a:rPr>
              <a:t> becomes an issue</a:t>
            </a:r>
          </a:p>
          <a:p>
            <a:pPr algn="ctr">
              <a:lnSpc>
                <a:spcPts val="4759"/>
              </a:lnSpc>
            </a:pPr>
            <a:r>
              <a:rPr lang="en-US" sz="3399">
                <a:solidFill>
                  <a:srgbClr val="000000"/>
                </a:solidFill>
                <a:latin typeface="Canva Sans"/>
              </a:rPr>
              <a:t>.  </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038753" y="3453178"/>
            <a:ext cx="7631100" cy="5441729"/>
            <a:chOff x="0" y="0"/>
            <a:chExt cx="10174800" cy="7255639"/>
          </a:xfrm>
        </p:grpSpPr>
        <p:sp>
          <p:nvSpPr>
            <p:cNvPr id="3" name="TextBox 3"/>
            <p:cNvSpPr txBox="1"/>
            <p:nvPr/>
          </p:nvSpPr>
          <p:spPr>
            <a:xfrm>
              <a:off x="1325781" y="6879026"/>
              <a:ext cx="649576" cy="376613"/>
            </a:xfrm>
            <a:prstGeom prst="rect">
              <a:avLst/>
            </a:prstGeom>
          </p:spPr>
          <p:txBody>
            <a:bodyPr lIns="0" tIns="0" rIns="0" bIns="0" rtlCol="0" anchor="t">
              <a:spAutoFit/>
            </a:bodyPr>
            <a:lstStyle/>
            <a:p>
              <a:pPr algn="ctr">
                <a:lnSpc>
                  <a:spcPts val="2352"/>
                </a:lnSpc>
              </a:pPr>
              <a:r>
                <a:rPr lang="en-US" sz="1680">
                  <a:solidFill>
                    <a:srgbClr val="000000"/>
                  </a:solidFill>
                  <a:latin typeface="Open Sans Light"/>
                </a:rPr>
                <a:t>2019</a:t>
              </a:r>
            </a:p>
          </p:txBody>
        </p:sp>
        <p:sp>
          <p:nvSpPr>
            <p:cNvPr id="4" name="TextBox 4"/>
            <p:cNvSpPr txBox="1"/>
            <p:nvPr/>
          </p:nvSpPr>
          <p:spPr>
            <a:xfrm>
              <a:off x="3220055" y="6879026"/>
              <a:ext cx="649576" cy="376613"/>
            </a:xfrm>
            <a:prstGeom prst="rect">
              <a:avLst/>
            </a:prstGeom>
          </p:spPr>
          <p:txBody>
            <a:bodyPr lIns="0" tIns="0" rIns="0" bIns="0" rtlCol="0" anchor="t">
              <a:spAutoFit/>
            </a:bodyPr>
            <a:lstStyle/>
            <a:p>
              <a:pPr algn="ctr">
                <a:lnSpc>
                  <a:spcPts val="2352"/>
                </a:lnSpc>
              </a:pPr>
              <a:r>
                <a:rPr lang="en-US" sz="1680">
                  <a:solidFill>
                    <a:srgbClr val="000000"/>
                  </a:solidFill>
                  <a:latin typeface="Open Sans Light"/>
                </a:rPr>
                <a:t>2020</a:t>
              </a:r>
            </a:p>
          </p:txBody>
        </p:sp>
        <p:sp>
          <p:nvSpPr>
            <p:cNvPr id="5" name="TextBox 5"/>
            <p:cNvSpPr txBox="1"/>
            <p:nvPr/>
          </p:nvSpPr>
          <p:spPr>
            <a:xfrm>
              <a:off x="5114328" y="6879026"/>
              <a:ext cx="649576" cy="376613"/>
            </a:xfrm>
            <a:prstGeom prst="rect">
              <a:avLst/>
            </a:prstGeom>
          </p:spPr>
          <p:txBody>
            <a:bodyPr lIns="0" tIns="0" rIns="0" bIns="0" rtlCol="0" anchor="t">
              <a:spAutoFit/>
            </a:bodyPr>
            <a:lstStyle/>
            <a:p>
              <a:pPr algn="ctr">
                <a:lnSpc>
                  <a:spcPts val="2352"/>
                </a:lnSpc>
              </a:pPr>
              <a:r>
                <a:rPr lang="en-US" sz="1680">
                  <a:solidFill>
                    <a:srgbClr val="000000"/>
                  </a:solidFill>
                  <a:latin typeface="Open Sans Light"/>
                </a:rPr>
                <a:t>2021</a:t>
              </a:r>
            </a:p>
          </p:txBody>
        </p:sp>
        <p:sp>
          <p:nvSpPr>
            <p:cNvPr id="6" name="TextBox 6"/>
            <p:cNvSpPr txBox="1"/>
            <p:nvPr/>
          </p:nvSpPr>
          <p:spPr>
            <a:xfrm>
              <a:off x="7008602" y="6879026"/>
              <a:ext cx="649576" cy="376613"/>
            </a:xfrm>
            <a:prstGeom prst="rect">
              <a:avLst/>
            </a:prstGeom>
          </p:spPr>
          <p:txBody>
            <a:bodyPr lIns="0" tIns="0" rIns="0" bIns="0" rtlCol="0" anchor="t">
              <a:spAutoFit/>
            </a:bodyPr>
            <a:lstStyle/>
            <a:p>
              <a:pPr algn="ctr">
                <a:lnSpc>
                  <a:spcPts val="2352"/>
                </a:lnSpc>
              </a:pPr>
              <a:r>
                <a:rPr lang="en-US" sz="1680">
                  <a:solidFill>
                    <a:srgbClr val="000000"/>
                  </a:solidFill>
                  <a:latin typeface="Open Sans Light"/>
                </a:rPr>
                <a:t>2022</a:t>
              </a:r>
            </a:p>
          </p:txBody>
        </p:sp>
        <p:sp>
          <p:nvSpPr>
            <p:cNvPr id="7" name="TextBox 7"/>
            <p:cNvSpPr txBox="1"/>
            <p:nvPr/>
          </p:nvSpPr>
          <p:spPr>
            <a:xfrm>
              <a:off x="8902875" y="6879026"/>
              <a:ext cx="649576" cy="376613"/>
            </a:xfrm>
            <a:prstGeom prst="rect">
              <a:avLst/>
            </a:prstGeom>
          </p:spPr>
          <p:txBody>
            <a:bodyPr lIns="0" tIns="0" rIns="0" bIns="0" rtlCol="0" anchor="t">
              <a:spAutoFit/>
            </a:bodyPr>
            <a:lstStyle/>
            <a:p>
              <a:pPr algn="ctr">
                <a:lnSpc>
                  <a:spcPts val="2352"/>
                </a:lnSpc>
              </a:pPr>
              <a:r>
                <a:rPr lang="en-US" sz="1680">
                  <a:solidFill>
                    <a:srgbClr val="000000"/>
                  </a:solidFill>
                  <a:latin typeface="Open Sans Light"/>
                </a:rPr>
                <a:t>2023</a:t>
              </a:r>
            </a:p>
          </p:txBody>
        </p:sp>
        <p:grpSp>
          <p:nvGrpSpPr>
            <p:cNvPr id="8" name="Group 8"/>
            <p:cNvGrpSpPr>
              <a:grpSpLocks noChangeAspect="1"/>
            </p:cNvGrpSpPr>
            <p:nvPr/>
          </p:nvGrpSpPr>
          <p:grpSpPr>
            <a:xfrm>
              <a:off x="703433" y="169257"/>
              <a:ext cx="9471367" cy="6605629"/>
              <a:chOff x="0" y="0"/>
              <a:chExt cx="10951466" cy="7637896"/>
            </a:xfrm>
          </p:grpSpPr>
          <p:sp>
            <p:nvSpPr>
              <p:cNvPr id="9" name="Freeform 9"/>
              <p:cNvSpPr/>
              <p:nvPr/>
            </p:nvSpPr>
            <p:spPr>
              <a:xfrm>
                <a:off x="0" y="-6350"/>
                <a:ext cx="10951466" cy="12700"/>
              </a:xfrm>
              <a:custGeom>
                <a:avLst/>
                <a:gdLst/>
                <a:ahLst/>
                <a:cxnLst/>
                <a:rect l="l" t="t" r="r" b="b"/>
                <a:pathLst>
                  <a:path w="10951466" h="12700">
                    <a:moveTo>
                      <a:pt x="0" y="0"/>
                    </a:moveTo>
                    <a:lnTo>
                      <a:pt x="10951466" y="0"/>
                    </a:lnTo>
                    <a:lnTo>
                      <a:pt x="10951466" y="12700"/>
                    </a:lnTo>
                    <a:lnTo>
                      <a:pt x="0" y="12700"/>
                    </a:lnTo>
                    <a:close/>
                  </a:path>
                </a:pathLst>
              </a:custGeom>
              <a:solidFill>
                <a:srgbClr val="000000">
                  <a:alpha val="24706"/>
                </a:srgbClr>
              </a:solidFill>
            </p:spPr>
          </p:sp>
          <p:sp>
            <p:nvSpPr>
              <p:cNvPr id="10" name="Freeform 10"/>
              <p:cNvSpPr/>
              <p:nvPr/>
            </p:nvSpPr>
            <p:spPr>
              <a:xfrm>
                <a:off x="0" y="1521229"/>
                <a:ext cx="10951466" cy="12700"/>
              </a:xfrm>
              <a:custGeom>
                <a:avLst/>
                <a:gdLst/>
                <a:ahLst/>
                <a:cxnLst/>
                <a:rect l="l" t="t" r="r" b="b"/>
                <a:pathLst>
                  <a:path w="10951466" h="12700">
                    <a:moveTo>
                      <a:pt x="0" y="0"/>
                    </a:moveTo>
                    <a:lnTo>
                      <a:pt x="10951466" y="0"/>
                    </a:lnTo>
                    <a:lnTo>
                      <a:pt x="10951466" y="12700"/>
                    </a:lnTo>
                    <a:lnTo>
                      <a:pt x="0" y="12700"/>
                    </a:lnTo>
                    <a:close/>
                  </a:path>
                </a:pathLst>
              </a:custGeom>
              <a:solidFill>
                <a:srgbClr val="000000">
                  <a:alpha val="24706"/>
                </a:srgbClr>
              </a:solidFill>
            </p:spPr>
          </p:sp>
          <p:sp>
            <p:nvSpPr>
              <p:cNvPr id="11" name="Freeform 11"/>
              <p:cNvSpPr/>
              <p:nvPr/>
            </p:nvSpPr>
            <p:spPr>
              <a:xfrm>
                <a:off x="0" y="3048809"/>
                <a:ext cx="10951466" cy="12700"/>
              </a:xfrm>
              <a:custGeom>
                <a:avLst/>
                <a:gdLst/>
                <a:ahLst/>
                <a:cxnLst/>
                <a:rect l="l" t="t" r="r" b="b"/>
                <a:pathLst>
                  <a:path w="10951466" h="12700">
                    <a:moveTo>
                      <a:pt x="0" y="0"/>
                    </a:moveTo>
                    <a:lnTo>
                      <a:pt x="10951466" y="0"/>
                    </a:lnTo>
                    <a:lnTo>
                      <a:pt x="10951466" y="12700"/>
                    </a:lnTo>
                    <a:lnTo>
                      <a:pt x="0" y="12700"/>
                    </a:lnTo>
                    <a:close/>
                  </a:path>
                </a:pathLst>
              </a:custGeom>
              <a:solidFill>
                <a:srgbClr val="000000">
                  <a:alpha val="24706"/>
                </a:srgbClr>
              </a:solidFill>
            </p:spPr>
          </p:sp>
          <p:sp>
            <p:nvSpPr>
              <p:cNvPr id="12" name="Freeform 12"/>
              <p:cNvSpPr/>
              <p:nvPr/>
            </p:nvSpPr>
            <p:spPr>
              <a:xfrm>
                <a:off x="0" y="4576388"/>
                <a:ext cx="10951466" cy="12700"/>
              </a:xfrm>
              <a:custGeom>
                <a:avLst/>
                <a:gdLst/>
                <a:ahLst/>
                <a:cxnLst/>
                <a:rect l="l" t="t" r="r" b="b"/>
                <a:pathLst>
                  <a:path w="10951466" h="12700">
                    <a:moveTo>
                      <a:pt x="0" y="0"/>
                    </a:moveTo>
                    <a:lnTo>
                      <a:pt x="10951466" y="0"/>
                    </a:lnTo>
                    <a:lnTo>
                      <a:pt x="10951466" y="12700"/>
                    </a:lnTo>
                    <a:lnTo>
                      <a:pt x="0" y="12700"/>
                    </a:lnTo>
                    <a:close/>
                  </a:path>
                </a:pathLst>
              </a:custGeom>
              <a:solidFill>
                <a:srgbClr val="000000">
                  <a:alpha val="24706"/>
                </a:srgbClr>
              </a:solidFill>
            </p:spPr>
          </p:sp>
          <p:sp>
            <p:nvSpPr>
              <p:cNvPr id="13" name="Freeform 13"/>
              <p:cNvSpPr/>
              <p:nvPr/>
            </p:nvSpPr>
            <p:spPr>
              <a:xfrm>
                <a:off x="0" y="6103967"/>
                <a:ext cx="10951466" cy="12700"/>
              </a:xfrm>
              <a:custGeom>
                <a:avLst/>
                <a:gdLst/>
                <a:ahLst/>
                <a:cxnLst/>
                <a:rect l="l" t="t" r="r" b="b"/>
                <a:pathLst>
                  <a:path w="10951466" h="12700">
                    <a:moveTo>
                      <a:pt x="0" y="0"/>
                    </a:moveTo>
                    <a:lnTo>
                      <a:pt x="10951466" y="0"/>
                    </a:lnTo>
                    <a:lnTo>
                      <a:pt x="10951466" y="12700"/>
                    </a:lnTo>
                    <a:lnTo>
                      <a:pt x="0" y="12700"/>
                    </a:lnTo>
                    <a:close/>
                  </a:path>
                </a:pathLst>
              </a:custGeom>
              <a:solidFill>
                <a:srgbClr val="000000">
                  <a:alpha val="24706"/>
                </a:srgbClr>
              </a:solidFill>
            </p:spPr>
          </p:sp>
          <p:sp>
            <p:nvSpPr>
              <p:cNvPr id="14" name="Freeform 14"/>
              <p:cNvSpPr/>
              <p:nvPr/>
            </p:nvSpPr>
            <p:spPr>
              <a:xfrm>
                <a:off x="0" y="7631547"/>
                <a:ext cx="10951466" cy="12700"/>
              </a:xfrm>
              <a:custGeom>
                <a:avLst/>
                <a:gdLst/>
                <a:ahLst/>
                <a:cxnLst/>
                <a:rect l="l" t="t" r="r" b="b"/>
                <a:pathLst>
                  <a:path w="10951466" h="12700">
                    <a:moveTo>
                      <a:pt x="0" y="0"/>
                    </a:moveTo>
                    <a:lnTo>
                      <a:pt x="10951466" y="0"/>
                    </a:lnTo>
                    <a:lnTo>
                      <a:pt x="10951466" y="12700"/>
                    </a:lnTo>
                    <a:lnTo>
                      <a:pt x="0" y="12700"/>
                    </a:lnTo>
                    <a:close/>
                  </a:path>
                </a:pathLst>
              </a:custGeom>
              <a:solidFill>
                <a:srgbClr val="000000">
                  <a:alpha val="60000"/>
                </a:srgbClr>
              </a:solidFill>
            </p:spPr>
          </p:sp>
        </p:grpSp>
        <p:sp>
          <p:nvSpPr>
            <p:cNvPr id="15" name="TextBox 15"/>
            <p:cNvSpPr txBox="1"/>
            <p:nvPr/>
          </p:nvSpPr>
          <p:spPr>
            <a:xfrm>
              <a:off x="0" y="-38100"/>
              <a:ext cx="561193" cy="376613"/>
            </a:xfrm>
            <a:prstGeom prst="rect">
              <a:avLst/>
            </a:prstGeom>
          </p:spPr>
          <p:txBody>
            <a:bodyPr lIns="0" tIns="0" rIns="0" bIns="0" rtlCol="0" anchor="t">
              <a:spAutoFit/>
            </a:bodyPr>
            <a:lstStyle/>
            <a:p>
              <a:pPr algn="r">
                <a:lnSpc>
                  <a:spcPts val="2352"/>
                </a:lnSpc>
              </a:pPr>
              <a:r>
                <a:rPr lang="en-US" sz="1680">
                  <a:solidFill>
                    <a:srgbClr val="000000"/>
                  </a:solidFill>
                  <a:latin typeface="Open Sans Light"/>
                </a:rPr>
                <a:t>125 </a:t>
              </a:r>
            </a:p>
          </p:txBody>
        </p:sp>
        <p:sp>
          <p:nvSpPr>
            <p:cNvPr id="16" name="TextBox 16"/>
            <p:cNvSpPr txBox="1"/>
            <p:nvPr/>
          </p:nvSpPr>
          <p:spPr>
            <a:xfrm>
              <a:off x="0" y="1283026"/>
              <a:ext cx="561193" cy="376613"/>
            </a:xfrm>
            <a:prstGeom prst="rect">
              <a:avLst/>
            </a:prstGeom>
          </p:spPr>
          <p:txBody>
            <a:bodyPr lIns="0" tIns="0" rIns="0" bIns="0" rtlCol="0" anchor="t">
              <a:spAutoFit/>
            </a:bodyPr>
            <a:lstStyle/>
            <a:p>
              <a:pPr algn="r">
                <a:lnSpc>
                  <a:spcPts val="2352"/>
                </a:lnSpc>
              </a:pPr>
              <a:r>
                <a:rPr lang="en-US" sz="1680">
                  <a:solidFill>
                    <a:srgbClr val="000000"/>
                  </a:solidFill>
                  <a:latin typeface="Open Sans Light"/>
                </a:rPr>
                <a:t>100 </a:t>
              </a:r>
            </a:p>
          </p:txBody>
        </p:sp>
        <p:sp>
          <p:nvSpPr>
            <p:cNvPr id="17" name="TextBox 17"/>
            <p:cNvSpPr txBox="1"/>
            <p:nvPr/>
          </p:nvSpPr>
          <p:spPr>
            <a:xfrm>
              <a:off x="162351" y="2604152"/>
              <a:ext cx="398841" cy="376613"/>
            </a:xfrm>
            <a:prstGeom prst="rect">
              <a:avLst/>
            </a:prstGeom>
          </p:spPr>
          <p:txBody>
            <a:bodyPr lIns="0" tIns="0" rIns="0" bIns="0" rtlCol="0" anchor="t">
              <a:spAutoFit/>
            </a:bodyPr>
            <a:lstStyle/>
            <a:p>
              <a:pPr algn="r">
                <a:lnSpc>
                  <a:spcPts val="2352"/>
                </a:lnSpc>
              </a:pPr>
              <a:r>
                <a:rPr lang="en-US" sz="1680">
                  <a:solidFill>
                    <a:srgbClr val="000000"/>
                  </a:solidFill>
                  <a:latin typeface="Open Sans Light"/>
                </a:rPr>
                <a:t>75 </a:t>
              </a:r>
            </a:p>
          </p:txBody>
        </p:sp>
        <p:sp>
          <p:nvSpPr>
            <p:cNvPr id="18" name="TextBox 18"/>
            <p:cNvSpPr txBox="1"/>
            <p:nvPr/>
          </p:nvSpPr>
          <p:spPr>
            <a:xfrm>
              <a:off x="162351" y="3925278"/>
              <a:ext cx="398841" cy="376613"/>
            </a:xfrm>
            <a:prstGeom prst="rect">
              <a:avLst/>
            </a:prstGeom>
          </p:spPr>
          <p:txBody>
            <a:bodyPr lIns="0" tIns="0" rIns="0" bIns="0" rtlCol="0" anchor="t">
              <a:spAutoFit/>
            </a:bodyPr>
            <a:lstStyle/>
            <a:p>
              <a:pPr algn="r">
                <a:lnSpc>
                  <a:spcPts val="2352"/>
                </a:lnSpc>
              </a:pPr>
              <a:r>
                <a:rPr lang="en-US" sz="1680">
                  <a:solidFill>
                    <a:srgbClr val="000000"/>
                  </a:solidFill>
                  <a:latin typeface="Open Sans Light"/>
                </a:rPr>
                <a:t>50 </a:t>
              </a:r>
            </a:p>
          </p:txBody>
        </p:sp>
        <p:sp>
          <p:nvSpPr>
            <p:cNvPr id="19" name="TextBox 19"/>
            <p:cNvSpPr txBox="1"/>
            <p:nvPr/>
          </p:nvSpPr>
          <p:spPr>
            <a:xfrm>
              <a:off x="162351" y="5246403"/>
              <a:ext cx="398841" cy="376613"/>
            </a:xfrm>
            <a:prstGeom prst="rect">
              <a:avLst/>
            </a:prstGeom>
          </p:spPr>
          <p:txBody>
            <a:bodyPr lIns="0" tIns="0" rIns="0" bIns="0" rtlCol="0" anchor="t">
              <a:spAutoFit/>
            </a:bodyPr>
            <a:lstStyle/>
            <a:p>
              <a:pPr algn="r">
                <a:lnSpc>
                  <a:spcPts val="2352"/>
                </a:lnSpc>
              </a:pPr>
              <a:r>
                <a:rPr lang="en-US" sz="1680">
                  <a:solidFill>
                    <a:srgbClr val="000000"/>
                  </a:solidFill>
                  <a:latin typeface="Open Sans Light"/>
                </a:rPr>
                <a:t>25 </a:t>
              </a:r>
            </a:p>
          </p:txBody>
        </p:sp>
        <p:sp>
          <p:nvSpPr>
            <p:cNvPr id="20" name="TextBox 20"/>
            <p:cNvSpPr txBox="1"/>
            <p:nvPr/>
          </p:nvSpPr>
          <p:spPr>
            <a:xfrm>
              <a:off x="324702" y="6567529"/>
              <a:ext cx="236490" cy="376613"/>
            </a:xfrm>
            <a:prstGeom prst="rect">
              <a:avLst/>
            </a:prstGeom>
          </p:spPr>
          <p:txBody>
            <a:bodyPr lIns="0" tIns="0" rIns="0" bIns="0" rtlCol="0" anchor="t">
              <a:spAutoFit/>
            </a:bodyPr>
            <a:lstStyle/>
            <a:p>
              <a:pPr algn="r">
                <a:lnSpc>
                  <a:spcPts val="2352"/>
                </a:lnSpc>
              </a:pPr>
              <a:r>
                <a:rPr lang="en-US" sz="1680">
                  <a:solidFill>
                    <a:srgbClr val="000000"/>
                  </a:solidFill>
                  <a:latin typeface="Open Sans Light"/>
                </a:rPr>
                <a:t>0 </a:t>
              </a:r>
            </a:p>
          </p:txBody>
        </p:sp>
        <p:grpSp>
          <p:nvGrpSpPr>
            <p:cNvPr id="21" name="Group 21"/>
            <p:cNvGrpSpPr>
              <a:grpSpLocks noChangeAspect="1"/>
            </p:cNvGrpSpPr>
            <p:nvPr/>
          </p:nvGrpSpPr>
          <p:grpSpPr>
            <a:xfrm>
              <a:off x="703433" y="169257"/>
              <a:ext cx="9471367" cy="6605629"/>
              <a:chOff x="0" y="0"/>
              <a:chExt cx="10951466" cy="7637896"/>
            </a:xfrm>
          </p:grpSpPr>
          <p:sp>
            <p:nvSpPr>
              <p:cNvPr id="22" name="Freeform 22"/>
              <p:cNvSpPr/>
              <p:nvPr/>
            </p:nvSpPr>
            <p:spPr>
              <a:xfrm>
                <a:off x="1095147" y="61103"/>
                <a:ext cx="8761173" cy="7576793"/>
              </a:xfrm>
              <a:custGeom>
                <a:avLst/>
                <a:gdLst/>
                <a:ahLst/>
                <a:cxnLst/>
                <a:rect l="l" t="t" r="r" b="b"/>
                <a:pathLst>
                  <a:path w="8761173" h="7576793">
                    <a:moveTo>
                      <a:pt x="0" y="7576794"/>
                    </a:moveTo>
                    <a:lnTo>
                      <a:pt x="0" y="5743698"/>
                    </a:lnTo>
                    <a:lnTo>
                      <a:pt x="2190293" y="4766048"/>
                    </a:lnTo>
                    <a:lnTo>
                      <a:pt x="4380586" y="2505230"/>
                    </a:lnTo>
                    <a:lnTo>
                      <a:pt x="6570879" y="2383024"/>
                    </a:lnTo>
                    <a:lnTo>
                      <a:pt x="8761172" y="0"/>
                    </a:lnTo>
                    <a:lnTo>
                      <a:pt x="8761172" y="7576794"/>
                    </a:lnTo>
                    <a:close/>
                  </a:path>
                </a:pathLst>
              </a:custGeom>
              <a:solidFill>
                <a:srgbClr val="F66E1A">
                  <a:alpha val="64706"/>
                </a:srgbClr>
              </a:solidFill>
            </p:spPr>
          </p:sp>
          <p:sp>
            <p:nvSpPr>
              <p:cNvPr id="23" name="Freeform 23"/>
              <p:cNvSpPr/>
              <p:nvPr/>
            </p:nvSpPr>
            <p:spPr>
              <a:xfrm>
                <a:off x="1095147" y="2627436"/>
                <a:ext cx="8761173" cy="5010460"/>
              </a:xfrm>
              <a:custGeom>
                <a:avLst/>
                <a:gdLst/>
                <a:ahLst/>
                <a:cxnLst/>
                <a:rect l="l" t="t" r="r" b="b"/>
                <a:pathLst>
                  <a:path w="8761173" h="5010460">
                    <a:moveTo>
                      <a:pt x="0" y="5010461"/>
                    </a:moveTo>
                    <a:lnTo>
                      <a:pt x="0" y="4277222"/>
                    </a:lnTo>
                    <a:lnTo>
                      <a:pt x="2190293" y="4032809"/>
                    </a:lnTo>
                    <a:lnTo>
                      <a:pt x="4380586" y="1466477"/>
                    </a:lnTo>
                    <a:lnTo>
                      <a:pt x="6570879" y="2260818"/>
                    </a:lnTo>
                    <a:lnTo>
                      <a:pt x="8761172" y="0"/>
                    </a:lnTo>
                    <a:lnTo>
                      <a:pt x="8761172" y="5010461"/>
                    </a:lnTo>
                    <a:close/>
                  </a:path>
                </a:pathLst>
              </a:custGeom>
              <a:solidFill>
                <a:srgbClr val="9E71FA">
                  <a:alpha val="64706"/>
                </a:srgbClr>
              </a:solidFill>
            </p:spPr>
          </p:sp>
          <p:sp>
            <p:nvSpPr>
              <p:cNvPr id="24" name="Freeform 24"/>
              <p:cNvSpPr/>
              <p:nvPr/>
            </p:nvSpPr>
            <p:spPr>
              <a:xfrm>
                <a:off x="1095147" y="5315976"/>
                <a:ext cx="8761173" cy="2321921"/>
              </a:xfrm>
              <a:custGeom>
                <a:avLst/>
                <a:gdLst/>
                <a:ahLst/>
                <a:cxnLst/>
                <a:rect l="l" t="t" r="r" b="b"/>
                <a:pathLst>
                  <a:path w="8761173" h="2321921">
                    <a:moveTo>
                      <a:pt x="0" y="2321921"/>
                    </a:moveTo>
                    <a:lnTo>
                      <a:pt x="0" y="2321921"/>
                    </a:lnTo>
                    <a:lnTo>
                      <a:pt x="2190293" y="1588682"/>
                    </a:lnTo>
                    <a:lnTo>
                      <a:pt x="4380586" y="0"/>
                    </a:lnTo>
                    <a:lnTo>
                      <a:pt x="6570879" y="488825"/>
                    </a:lnTo>
                    <a:lnTo>
                      <a:pt x="8761172" y="366619"/>
                    </a:lnTo>
                    <a:lnTo>
                      <a:pt x="8761172" y="2321921"/>
                    </a:lnTo>
                    <a:close/>
                  </a:path>
                </a:pathLst>
              </a:custGeom>
              <a:solidFill>
                <a:srgbClr val="743EE3">
                  <a:alpha val="64706"/>
                </a:srgbClr>
              </a:solidFill>
            </p:spPr>
          </p:sp>
        </p:grpSp>
      </p:grpSp>
      <p:sp>
        <p:nvSpPr>
          <p:cNvPr id="25" name="Freeform 25"/>
          <p:cNvSpPr/>
          <p:nvPr/>
        </p:nvSpPr>
        <p:spPr>
          <a:xfrm>
            <a:off x="1361249" y="368450"/>
            <a:ext cx="1447374" cy="1447374"/>
          </a:xfrm>
          <a:custGeom>
            <a:avLst/>
            <a:gdLst/>
            <a:ahLst/>
            <a:cxnLst/>
            <a:rect l="l" t="t" r="r" b="b"/>
            <a:pathLst>
              <a:path w="1447374" h="1447374">
                <a:moveTo>
                  <a:pt x="0" y="0"/>
                </a:moveTo>
                <a:lnTo>
                  <a:pt x="1447374" y="0"/>
                </a:lnTo>
                <a:lnTo>
                  <a:pt x="1447374" y="1447375"/>
                </a:lnTo>
                <a:lnTo>
                  <a:pt x="0" y="144737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6" name="TextBox 26"/>
          <p:cNvSpPr txBox="1"/>
          <p:nvPr/>
        </p:nvSpPr>
        <p:spPr>
          <a:xfrm>
            <a:off x="1731046" y="537527"/>
            <a:ext cx="850900" cy="887095"/>
          </a:xfrm>
          <a:prstGeom prst="rect">
            <a:avLst/>
          </a:prstGeom>
        </p:spPr>
        <p:txBody>
          <a:bodyPr lIns="0" tIns="0" rIns="0" bIns="0" rtlCol="0" anchor="t">
            <a:spAutoFit/>
          </a:bodyPr>
          <a:lstStyle/>
          <a:p>
            <a:pPr algn="ctr">
              <a:lnSpc>
                <a:spcPts val="7279"/>
              </a:lnSpc>
            </a:pPr>
            <a:r>
              <a:rPr lang="en-US" sz="5199">
                <a:solidFill>
                  <a:srgbClr val="FFFFFF"/>
                </a:solidFill>
                <a:latin typeface="Canva Sans Bold"/>
              </a:rPr>
              <a:t>03</a:t>
            </a:r>
          </a:p>
        </p:txBody>
      </p:sp>
      <p:sp>
        <p:nvSpPr>
          <p:cNvPr id="27" name="TextBox 27"/>
          <p:cNvSpPr txBox="1"/>
          <p:nvPr/>
        </p:nvSpPr>
        <p:spPr>
          <a:xfrm>
            <a:off x="3514653" y="600965"/>
            <a:ext cx="8633718" cy="887095"/>
          </a:xfrm>
          <a:prstGeom prst="rect">
            <a:avLst/>
          </a:prstGeom>
        </p:spPr>
        <p:txBody>
          <a:bodyPr lIns="0" tIns="0" rIns="0" bIns="0" rtlCol="0" anchor="t">
            <a:spAutoFit/>
          </a:bodyPr>
          <a:lstStyle/>
          <a:p>
            <a:pPr algn="ctr">
              <a:lnSpc>
                <a:spcPts val="7279"/>
              </a:lnSpc>
            </a:pPr>
            <a:r>
              <a:rPr lang="en-US" sz="5199">
                <a:solidFill>
                  <a:srgbClr val="F66E1A"/>
                </a:solidFill>
                <a:latin typeface="Canva Sans Bold"/>
              </a:rPr>
              <a:t>Reduction In Staff Number</a:t>
            </a:r>
          </a:p>
        </p:txBody>
      </p:sp>
      <p:sp>
        <p:nvSpPr>
          <p:cNvPr id="28" name="TextBox 28"/>
          <p:cNvSpPr txBox="1"/>
          <p:nvPr/>
        </p:nvSpPr>
        <p:spPr>
          <a:xfrm>
            <a:off x="666030" y="3325418"/>
            <a:ext cx="7940156" cy="5569489"/>
          </a:xfrm>
          <a:prstGeom prst="rect">
            <a:avLst/>
          </a:prstGeom>
        </p:spPr>
        <p:txBody>
          <a:bodyPr lIns="0" tIns="0" rIns="0" bIns="0" rtlCol="0" anchor="t">
            <a:spAutoFit/>
          </a:bodyPr>
          <a:lstStyle/>
          <a:p>
            <a:pPr algn="ctr">
              <a:lnSpc>
                <a:spcPts val="4928"/>
              </a:lnSpc>
            </a:pPr>
            <a:r>
              <a:rPr lang="en-US" sz="3520">
                <a:solidFill>
                  <a:srgbClr val="000000"/>
                </a:solidFill>
                <a:latin typeface="Canva Sans"/>
              </a:rPr>
              <a:t>When employee turnover happens, companies may lose employee productivity, be forced to recruit new employees, suffer from lower morale, miss out on sales opportunities, and have to deal with additional expenses that could have been avoided if they had just held onto the employee in the first place</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946309" y="6106256"/>
            <a:ext cx="6304087" cy="6304087"/>
          </a:xfrm>
          <a:custGeom>
            <a:avLst/>
            <a:gdLst/>
            <a:ahLst/>
            <a:cxnLst/>
            <a:rect l="l" t="t" r="r" b="b"/>
            <a:pathLst>
              <a:path w="6304087" h="6304087">
                <a:moveTo>
                  <a:pt x="0" y="0"/>
                </a:moveTo>
                <a:lnTo>
                  <a:pt x="6304087" y="0"/>
                </a:lnTo>
                <a:lnTo>
                  <a:pt x="6304087" y="6304088"/>
                </a:lnTo>
                <a:lnTo>
                  <a:pt x="0" y="630408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a:grpSpLocks noChangeAspect="1"/>
          </p:cNvGrpSpPr>
          <p:nvPr/>
        </p:nvGrpSpPr>
        <p:grpSpPr>
          <a:xfrm>
            <a:off x="1028700" y="4123018"/>
            <a:ext cx="5135302" cy="5135282"/>
            <a:chOff x="0" y="0"/>
            <a:chExt cx="6350000" cy="6349975"/>
          </a:xfrm>
        </p:grpSpPr>
        <p:sp>
          <p:nvSpPr>
            <p:cNvPr id="4" name="Freeform 4"/>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4"/>
              <a:stretch>
                <a:fillRect l="-25046" r="-25046"/>
              </a:stretch>
            </a:blipFill>
          </p:spPr>
        </p:sp>
      </p:grpSp>
      <p:grpSp>
        <p:nvGrpSpPr>
          <p:cNvPr id="5" name="Group 5"/>
          <p:cNvGrpSpPr/>
          <p:nvPr/>
        </p:nvGrpSpPr>
        <p:grpSpPr>
          <a:xfrm>
            <a:off x="3687192" y="1640437"/>
            <a:ext cx="5456808" cy="5456808"/>
            <a:chOff x="0" y="0"/>
            <a:chExt cx="6350000" cy="6350000"/>
          </a:xfrm>
        </p:grpSpPr>
        <p:sp>
          <p:nvSpPr>
            <p:cNvPr id="6" name="Freeform 6"/>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p:spPr>
        </p:sp>
      </p:grpSp>
      <p:grpSp>
        <p:nvGrpSpPr>
          <p:cNvPr id="7" name="Group 7"/>
          <p:cNvGrpSpPr>
            <a:grpSpLocks noChangeAspect="1"/>
          </p:cNvGrpSpPr>
          <p:nvPr/>
        </p:nvGrpSpPr>
        <p:grpSpPr>
          <a:xfrm>
            <a:off x="3847945" y="1801200"/>
            <a:ext cx="5135302" cy="5135282"/>
            <a:chOff x="0" y="0"/>
            <a:chExt cx="6350000" cy="6349975"/>
          </a:xfrm>
        </p:grpSpPr>
        <p:sp>
          <p:nvSpPr>
            <p:cNvPr id="8" name="Freeform 8"/>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5"/>
              <a:stretch>
                <a:fillRect l="-8353" r="-41740"/>
              </a:stretch>
            </a:blipFill>
          </p:spPr>
        </p:sp>
      </p:grpSp>
      <p:sp>
        <p:nvSpPr>
          <p:cNvPr id="9" name="TextBox 9"/>
          <p:cNvSpPr txBox="1"/>
          <p:nvPr/>
        </p:nvSpPr>
        <p:spPr>
          <a:xfrm>
            <a:off x="10354284" y="1690460"/>
            <a:ext cx="7507591" cy="904875"/>
          </a:xfrm>
          <a:prstGeom prst="rect">
            <a:avLst/>
          </a:prstGeom>
        </p:spPr>
        <p:txBody>
          <a:bodyPr lIns="0" tIns="0" rIns="0" bIns="0" rtlCol="0" anchor="t">
            <a:spAutoFit/>
          </a:bodyPr>
          <a:lstStyle/>
          <a:p>
            <a:pPr>
              <a:lnSpc>
                <a:spcPts val="6720"/>
              </a:lnSpc>
            </a:pPr>
            <a:r>
              <a:rPr lang="en-US" sz="5600">
                <a:solidFill>
                  <a:srgbClr val="F66E1A"/>
                </a:solidFill>
                <a:latin typeface="Poppins Bold"/>
              </a:rPr>
              <a:t>Recruitment costs</a:t>
            </a:r>
          </a:p>
        </p:txBody>
      </p:sp>
      <p:sp>
        <p:nvSpPr>
          <p:cNvPr id="10" name="Freeform 10"/>
          <p:cNvSpPr/>
          <p:nvPr/>
        </p:nvSpPr>
        <p:spPr>
          <a:xfrm>
            <a:off x="8420313" y="1447785"/>
            <a:ext cx="1447374" cy="1447374"/>
          </a:xfrm>
          <a:custGeom>
            <a:avLst/>
            <a:gdLst/>
            <a:ahLst/>
            <a:cxnLst/>
            <a:rect l="l" t="t" r="r" b="b"/>
            <a:pathLst>
              <a:path w="1447374" h="1447374">
                <a:moveTo>
                  <a:pt x="0" y="0"/>
                </a:moveTo>
                <a:lnTo>
                  <a:pt x="1447374" y="0"/>
                </a:lnTo>
                <a:lnTo>
                  <a:pt x="1447374" y="1447375"/>
                </a:lnTo>
                <a:lnTo>
                  <a:pt x="0" y="144737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1" name="TextBox 11"/>
          <p:cNvSpPr txBox="1"/>
          <p:nvPr/>
        </p:nvSpPr>
        <p:spPr>
          <a:xfrm>
            <a:off x="8420313" y="1705950"/>
            <a:ext cx="1447374" cy="887095"/>
          </a:xfrm>
          <a:prstGeom prst="rect">
            <a:avLst/>
          </a:prstGeom>
        </p:spPr>
        <p:txBody>
          <a:bodyPr lIns="0" tIns="0" rIns="0" bIns="0" rtlCol="0" anchor="t">
            <a:spAutoFit/>
          </a:bodyPr>
          <a:lstStyle/>
          <a:p>
            <a:pPr algn="ctr">
              <a:lnSpc>
                <a:spcPts val="7279"/>
              </a:lnSpc>
            </a:pPr>
            <a:r>
              <a:rPr lang="en-US" sz="5199">
                <a:solidFill>
                  <a:srgbClr val="FFFFFF"/>
                </a:solidFill>
                <a:latin typeface="Canva Sans Bold"/>
              </a:rPr>
              <a:t>04</a:t>
            </a:r>
          </a:p>
        </p:txBody>
      </p:sp>
      <p:sp>
        <p:nvSpPr>
          <p:cNvPr id="12" name="TextBox 12"/>
          <p:cNvSpPr txBox="1"/>
          <p:nvPr/>
        </p:nvSpPr>
        <p:spPr>
          <a:xfrm>
            <a:off x="9222435" y="3682461"/>
            <a:ext cx="8639439" cy="4780915"/>
          </a:xfrm>
          <a:prstGeom prst="rect">
            <a:avLst/>
          </a:prstGeom>
        </p:spPr>
        <p:txBody>
          <a:bodyPr lIns="0" tIns="0" rIns="0" bIns="0" rtlCol="0" anchor="t">
            <a:spAutoFit/>
          </a:bodyPr>
          <a:lstStyle/>
          <a:p>
            <a:pPr algn="ctr">
              <a:lnSpc>
                <a:spcPts val="4759"/>
              </a:lnSpc>
            </a:pPr>
            <a:r>
              <a:rPr lang="en-US" sz="3399">
                <a:solidFill>
                  <a:srgbClr val="000000"/>
                </a:solidFill>
                <a:latin typeface="Canva Sans"/>
              </a:rPr>
              <a:t>Turnover can increase recruitment costs,</a:t>
            </a:r>
          </a:p>
          <a:p>
            <a:pPr algn="ctr">
              <a:lnSpc>
                <a:spcPts val="4759"/>
              </a:lnSpc>
            </a:pPr>
            <a:r>
              <a:rPr lang="en-US" sz="3399">
                <a:solidFill>
                  <a:srgbClr val="000000"/>
                </a:solidFill>
                <a:latin typeface="Canva Sans"/>
              </a:rPr>
              <a:t> which will be a huge cost to one's business.</a:t>
            </a:r>
          </a:p>
          <a:p>
            <a:pPr algn="ctr">
              <a:lnSpc>
                <a:spcPts val="4759"/>
              </a:lnSpc>
            </a:pPr>
            <a:r>
              <a:rPr lang="en-US" sz="3399">
                <a:solidFill>
                  <a:srgbClr val="000000"/>
                </a:solidFill>
                <a:latin typeface="Canva Sans"/>
              </a:rPr>
              <a:t> It could mean having to hire and train new employees, paying them higher salaries for a longer time before they become as efficient as their experienced counterparts. </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28700" y="1028700"/>
            <a:ext cx="546184" cy="546184"/>
          </a:xfrm>
          <a:custGeom>
            <a:avLst/>
            <a:gdLst/>
            <a:ahLst/>
            <a:cxnLst/>
            <a:rect l="l" t="t" r="r" b="b"/>
            <a:pathLst>
              <a:path w="546184" h="546184">
                <a:moveTo>
                  <a:pt x="0" y="0"/>
                </a:moveTo>
                <a:lnTo>
                  <a:pt x="546184" y="0"/>
                </a:lnTo>
                <a:lnTo>
                  <a:pt x="546184" y="546184"/>
                </a:lnTo>
                <a:lnTo>
                  <a:pt x="0" y="54618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031787" y="5143500"/>
            <a:ext cx="6304087" cy="6304087"/>
          </a:xfrm>
          <a:custGeom>
            <a:avLst/>
            <a:gdLst/>
            <a:ahLst/>
            <a:cxnLst/>
            <a:rect l="l" t="t" r="r" b="b"/>
            <a:pathLst>
              <a:path w="6304087" h="6304087">
                <a:moveTo>
                  <a:pt x="0" y="0"/>
                </a:moveTo>
                <a:lnTo>
                  <a:pt x="6304087" y="0"/>
                </a:lnTo>
                <a:lnTo>
                  <a:pt x="6304087" y="6304087"/>
                </a:lnTo>
                <a:lnTo>
                  <a:pt x="0" y="630408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4" name="Group 4"/>
          <p:cNvGrpSpPr>
            <a:grpSpLocks noChangeAspect="1"/>
          </p:cNvGrpSpPr>
          <p:nvPr/>
        </p:nvGrpSpPr>
        <p:grpSpPr>
          <a:xfrm>
            <a:off x="1787373" y="1992928"/>
            <a:ext cx="6729803" cy="6729776"/>
            <a:chOff x="0" y="0"/>
            <a:chExt cx="6350000" cy="6349975"/>
          </a:xfrm>
        </p:grpSpPr>
        <p:sp>
          <p:nvSpPr>
            <p:cNvPr id="5" name="Freeform 5"/>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4"/>
              <a:stretch>
                <a:fillRect l="-25046" r="-25046"/>
              </a:stretch>
            </a:blipFill>
          </p:spPr>
        </p:sp>
      </p:grpSp>
      <p:sp>
        <p:nvSpPr>
          <p:cNvPr id="6" name="Freeform 6"/>
          <p:cNvSpPr/>
          <p:nvPr/>
        </p:nvSpPr>
        <p:spPr>
          <a:xfrm>
            <a:off x="6907080" y="2262034"/>
            <a:ext cx="951933" cy="951933"/>
          </a:xfrm>
          <a:custGeom>
            <a:avLst/>
            <a:gdLst/>
            <a:ahLst/>
            <a:cxnLst/>
            <a:rect l="l" t="t" r="r" b="b"/>
            <a:pathLst>
              <a:path w="951933" h="951933">
                <a:moveTo>
                  <a:pt x="0" y="0"/>
                </a:moveTo>
                <a:lnTo>
                  <a:pt x="951933" y="0"/>
                </a:lnTo>
                <a:lnTo>
                  <a:pt x="951933" y="951933"/>
                </a:lnTo>
                <a:lnTo>
                  <a:pt x="0" y="95193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TextBox 7"/>
          <p:cNvSpPr txBox="1"/>
          <p:nvPr/>
        </p:nvSpPr>
        <p:spPr>
          <a:xfrm>
            <a:off x="7859013" y="2147734"/>
            <a:ext cx="8004878" cy="962393"/>
          </a:xfrm>
          <a:prstGeom prst="rect">
            <a:avLst/>
          </a:prstGeom>
        </p:spPr>
        <p:txBody>
          <a:bodyPr lIns="0" tIns="0" rIns="0" bIns="0" rtlCol="0" anchor="t">
            <a:spAutoFit/>
          </a:bodyPr>
          <a:lstStyle/>
          <a:p>
            <a:pPr algn="ctr">
              <a:lnSpc>
                <a:spcPts val="7854"/>
              </a:lnSpc>
            </a:pPr>
            <a:r>
              <a:rPr lang="en-US" sz="5610">
                <a:solidFill>
                  <a:srgbClr val="171616"/>
                </a:solidFill>
                <a:latin typeface="Canva Sans Bold"/>
              </a:rPr>
              <a:t>Business Objective</a:t>
            </a:r>
          </a:p>
        </p:txBody>
      </p:sp>
      <p:sp>
        <p:nvSpPr>
          <p:cNvPr id="8" name="TextBox 8"/>
          <p:cNvSpPr txBox="1"/>
          <p:nvPr/>
        </p:nvSpPr>
        <p:spPr>
          <a:xfrm>
            <a:off x="9144000" y="4309082"/>
            <a:ext cx="7500038" cy="1780540"/>
          </a:xfrm>
          <a:prstGeom prst="rect">
            <a:avLst/>
          </a:prstGeom>
        </p:spPr>
        <p:txBody>
          <a:bodyPr lIns="0" tIns="0" rIns="0" bIns="0" rtlCol="0" anchor="t">
            <a:spAutoFit/>
          </a:bodyPr>
          <a:lstStyle/>
          <a:p>
            <a:pPr algn="ctr">
              <a:lnSpc>
                <a:spcPts val="4759"/>
              </a:lnSpc>
            </a:pPr>
            <a:r>
              <a:rPr lang="en-US" sz="3399">
                <a:solidFill>
                  <a:srgbClr val="171616"/>
                </a:solidFill>
                <a:latin typeface="Canva Sans"/>
              </a:rPr>
              <a:t>To create a  model which  can predicts  whether certain employee will leave company or not</a:t>
            </a:r>
          </a:p>
        </p:txBody>
      </p:sp>
      <p:sp>
        <p:nvSpPr>
          <p:cNvPr id="9" name="Freeform 9"/>
          <p:cNvSpPr/>
          <p:nvPr/>
        </p:nvSpPr>
        <p:spPr>
          <a:xfrm>
            <a:off x="9491072" y="7355252"/>
            <a:ext cx="5978732" cy="1880583"/>
          </a:xfrm>
          <a:custGeom>
            <a:avLst/>
            <a:gdLst/>
            <a:ahLst/>
            <a:cxnLst/>
            <a:rect l="l" t="t" r="r" b="b"/>
            <a:pathLst>
              <a:path w="5978732" h="1880583">
                <a:moveTo>
                  <a:pt x="0" y="0"/>
                </a:moveTo>
                <a:lnTo>
                  <a:pt x="5978732" y="0"/>
                </a:lnTo>
                <a:lnTo>
                  <a:pt x="5978732" y="1880583"/>
                </a:lnTo>
                <a:lnTo>
                  <a:pt x="0" y="188058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0" name="TextBox 10"/>
          <p:cNvSpPr txBox="1"/>
          <p:nvPr/>
        </p:nvSpPr>
        <p:spPr>
          <a:xfrm>
            <a:off x="10645090" y="7586932"/>
            <a:ext cx="3670697" cy="1135772"/>
          </a:xfrm>
          <a:prstGeom prst="rect">
            <a:avLst/>
          </a:prstGeom>
        </p:spPr>
        <p:txBody>
          <a:bodyPr lIns="0" tIns="0" rIns="0" bIns="0" rtlCol="0" anchor="t">
            <a:spAutoFit/>
          </a:bodyPr>
          <a:lstStyle/>
          <a:p>
            <a:pPr algn="ctr">
              <a:lnSpc>
                <a:spcPts val="4598"/>
              </a:lnSpc>
              <a:spcBef>
                <a:spcPct val="0"/>
              </a:spcBef>
            </a:pPr>
            <a:r>
              <a:rPr lang="en-US" sz="3284">
                <a:solidFill>
                  <a:srgbClr val="FFFFFF"/>
                </a:solidFill>
                <a:latin typeface="Canva Sans Bold"/>
              </a:rPr>
              <a:t>Case Study On HR</a:t>
            </a:r>
          </a:p>
          <a:p>
            <a:pPr algn="ctr">
              <a:lnSpc>
                <a:spcPts val="4598"/>
              </a:lnSpc>
              <a:spcBef>
                <a:spcPct val="0"/>
              </a:spcBef>
            </a:pPr>
            <a:r>
              <a:rPr lang="en-US" sz="3284">
                <a:solidFill>
                  <a:srgbClr val="FFFFFF"/>
                </a:solidFill>
                <a:latin typeface="Canva Sans Bold"/>
              </a:rPr>
              <a:t>Analytics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2D70"/>
        </a:solidFill>
        <a:effectLst/>
      </p:bgPr>
    </p:bg>
    <p:spTree>
      <p:nvGrpSpPr>
        <p:cNvPr id="1" name=""/>
        <p:cNvGrpSpPr/>
        <p:nvPr/>
      </p:nvGrpSpPr>
      <p:grpSpPr>
        <a:xfrm>
          <a:off x="0" y="0"/>
          <a:ext cx="0" cy="0"/>
          <a:chOff x="0" y="0"/>
          <a:chExt cx="0" cy="0"/>
        </a:xfrm>
      </p:grpSpPr>
      <p:sp>
        <p:nvSpPr>
          <p:cNvPr id="2" name="Freeform 2"/>
          <p:cNvSpPr/>
          <p:nvPr/>
        </p:nvSpPr>
        <p:spPr>
          <a:xfrm>
            <a:off x="15135956" y="1991456"/>
            <a:ext cx="6304087" cy="6304087"/>
          </a:xfrm>
          <a:custGeom>
            <a:avLst/>
            <a:gdLst/>
            <a:ahLst/>
            <a:cxnLst/>
            <a:rect l="l" t="t" r="r" b="b"/>
            <a:pathLst>
              <a:path w="6304087" h="6304087">
                <a:moveTo>
                  <a:pt x="0" y="0"/>
                </a:moveTo>
                <a:lnTo>
                  <a:pt x="6304088" y="0"/>
                </a:lnTo>
                <a:lnTo>
                  <a:pt x="6304088" y="6304088"/>
                </a:lnTo>
                <a:lnTo>
                  <a:pt x="0" y="630408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aphicFrame>
        <p:nvGraphicFramePr>
          <p:cNvPr id="3" name="Table 3"/>
          <p:cNvGraphicFramePr>
            <a:graphicFrameLocks noGrp="1"/>
          </p:cNvGraphicFramePr>
          <p:nvPr/>
        </p:nvGraphicFramePr>
        <p:xfrm>
          <a:off x="5027008" y="753506"/>
          <a:ext cx="12840343" cy="9239250"/>
        </p:xfrm>
        <a:graphic>
          <a:graphicData uri="http://schemas.openxmlformats.org/drawingml/2006/table">
            <a:tbl>
              <a:tblPr/>
              <a:tblGrid>
                <a:gridCol w="3700142">
                  <a:extLst>
                    <a:ext uri="{9D8B030D-6E8A-4147-A177-3AD203B41FA5}">
                      <a16:colId xmlns:a16="http://schemas.microsoft.com/office/drawing/2014/main" val="20000"/>
                    </a:ext>
                  </a:extLst>
                </a:gridCol>
                <a:gridCol w="9140201">
                  <a:extLst>
                    <a:ext uri="{9D8B030D-6E8A-4147-A177-3AD203B41FA5}">
                      <a16:colId xmlns:a16="http://schemas.microsoft.com/office/drawing/2014/main" val="20001"/>
                    </a:ext>
                  </a:extLst>
                </a:gridCol>
              </a:tblGrid>
              <a:tr h="1013831">
                <a:tc>
                  <a:txBody>
                    <a:bodyPr/>
                    <a:lstStyle/>
                    <a:p>
                      <a:pPr algn="ctr">
                        <a:lnSpc>
                          <a:spcPts val="4199"/>
                        </a:lnSpc>
                        <a:defRPr/>
                      </a:pPr>
                      <a:r>
                        <a:rPr lang="en-US" sz="2999">
                          <a:solidFill>
                            <a:srgbClr val="000000"/>
                          </a:solidFill>
                          <a:latin typeface="Open Sans Bold"/>
                        </a:rPr>
                        <a:t>VARIABLES</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E6E6E6"/>
                    </a:solidFill>
                  </a:tcPr>
                </a:tc>
                <a:tc>
                  <a:txBody>
                    <a:bodyPr/>
                    <a:lstStyle/>
                    <a:p>
                      <a:pPr algn="ctr">
                        <a:lnSpc>
                          <a:spcPts val="4199"/>
                        </a:lnSpc>
                        <a:defRPr/>
                      </a:pPr>
                      <a:r>
                        <a:rPr lang="en-US" sz="2999">
                          <a:solidFill>
                            <a:srgbClr val="000000"/>
                          </a:solidFill>
                          <a:latin typeface="Open Sans Bold"/>
                        </a:rPr>
                        <a:t>DESCRIPTION</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E6E6E6"/>
                    </a:solidFill>
                  </a:tcPr>
                </a:tc>
                <a:extLst>
                  <a:ext uri="{0D108BD9-81ED-4DB2-BD59-A6C34878D82A}">
                    <a16:rowId xmlns:a16="http://schemas.microsoft.com/office/drawing/2014/main" val="10000"/>
                  </a:ext>
                </a:extLst>
              </a:tr>
              <a:tr h="822542">
                <a:tc>
                  <a:txBody>
                    <a:bodyPr/>
                    <a:lstStyle/>
                    <a:p>
                      <a:pPr algn="ctr">
                        <a:lnSpc>
                          <a:spcPts val="2799"/>
                        </a:lnSpc>
                        <a:defRPr/>
                      </a:pPr>
                      <a:r>
                        <a:rPr lang="en-US" sz="1999">
                          <a:solidFill>
                            <a:srgbClr val="FFFFFF"/>
                          </a:solidFill>
                          <a:latin typeface="Open Sans"/>
                        </a:rPr>
                        <a:t>satisfaction_level</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799"/>
                        </a:lnSpc>
                        <a:defRPr/>
                      </a:pPr>
                      <a:r>
                        <a:rPr lang="en-US" sz="1999">
                          <a:solidFill>
                            <a:srgbClr val="FFFFFF"/>
                          </a:solidFill>
                          <a:latin typeface="Open Sans"/>
                        </a:rPr>
                        <a:t>Scores given by the employee,scalling</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1"/>
                  </a:ext>
                </a:extLst>
              </a:tr>
              <a:tr h="822542">
                <a:tc>
                  <a:txBody>
                    <a:bodyPr/>
                    <a:lstStyle/>
                    <a:p>
                      <a:pPr algn="ctr">
                        <a:lnSpc>
                          <a:spcPts val="2799"/>
                        </a:lnSpc>
                        <a:defRPr/>
                      </a:pPr>
                      <a:r>
                        <a:rPr lang="en-US" sz="1999">
                          <a:solidFill>
                            <a:srgbClr val="FFFFFF"/>
                          </a:solidFill>
                          <a:latin typeface="Open Sans"/>
                        </a:rPr>
                        <a:t>last_evaluation</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799"/>
                        </a:lnSpc>
                        <a:defRPr/>
                      </a:pPr>
                      <a:r>
                        <a:rPr lang="en-US" sz="1999">
                          <a:solidFill>
                            <a:srgbClr val="FFFFFF"/>
                          </a:solidFill>
                          <a:latin typeface="Open Sans"/>
                        </a:rPr>
                        <a:t>Last evalution points given,scaling 0 to 1</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2"/>
                  </a:ext>
                </a:extLst>
              </a:tr>
              <a:tr h="822542">
                <a:tc>
                  <a:txBody>
                    <a:bodyPr/>
                    <a:lstStyle/>
                    <a:p>
                      <a:pPr algn="ctr">
                        <a:lnSpc>
                          <a:spcPts val="2799"/>
                        </a:lnSpc>
                        <a:defRPr/>
                      </a:pPr>
                      <a:r>
                        <a:rPr lang="en-US" sz="1999">
                          <a:solidFill>
                            <a:srgbClr val="FFFFFF"/>
                          </a:solidFill>
                          <a:latin typeface="Open Sans"/>
                        </a:rPr>
                        <a:t>number_project</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799"/>
                        </a:lnSpc>
                        <a:defRPr/>
                      </a:pPr>
                      <a:r>
                        <a:rPr lang="en-US" sz="1999">
                          <a:solidFill>
                            <a:srgbClr val="FFFFFF"/>
                          </a:solidFill>
                          <a:latin typeface="Open Sans"/>
                        </a:rPr>
                        <a:t>Number of projects involved</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3"/>
                  </a:ext>
                </a:extLst>
              </a:tr>
              <a:tr h="822542">
                <a:tc>
                  <a:txBody>
                    <a:bodyPr/>
                    <a:lstStyle/>
                    <a:p>
                      <a:pPr algn="ctr">
                        <a:lnSpc>
                          <a:spcPts val="2799"/>
                        </a:lnSpc>
                        <a:defRPr/>
                      </a:pPr>
                      <a:r>
                        <a:rPr lang="en-US" sz="1999">
                          <a:solidFill>
                            <a:srgbClr val="FFFFFF"/>
                          </a:solidFill>
                          <a:latin typeface="Open Sans"/>
                        </a:rPr>
                        <a:t>average_montly_hours</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799"/>
                        </a:lnSpc>
                        <a:defRPr/>
                      </a:pPr>
                      <a:r>
                        <a:rPr lang="en-US" sz="1999">
                          <a:solidFill>
                            <a:srgbClr val="FFFFFF"/>
                          </a:solidFill>
                          <a:latin typeface="Open Sans"/>
                        </a:rPr>
                        <a:t>average montly hours</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4"/>
                  </a:ext>
                </a:extLst>
              </a:tr>
              <a:tr h="822542">
                <a:tc>
                  <a:txBody>
                    <a:bodyPr/>
                    <a:lstStyle/>
                    <a:p>
                      <a:pPr algn="ctr">
                        <a:lnSpc>
                          <a:spcPts val="2799"/>
                        </a:lnSpc>
                        <a:defRPr/>
                      </a:pPr>
                      <a:r>
                        <a:rPr lang="en-US" sz="1999">
                          <a:solidFill>
                            <a:srgbClr val="FFFFFF"/>
                          </a:solidFill>
                          <a:latin typeface="Open Sans"/>
                        </a:rPr>
                        <a:t>time_spend_company</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799"/>
                        </a:lnSpc>
                        <a:defRPr/>
                      </a:pPr>
                      <a:r>
                        <a:rPr lang="en-US" sz="1999">
                          <a:solidFill>
                            <a:srgbClr val="FFFFFF"/>
                          </a:solidFill>
                          <a:latin typeface="Open Sans"/>
                        </a:rPr>
                        <a:t>Time spent at the company in years</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5"/>
                  </a:ext>
                </a:extLst>
              </a:tr>
              <a:tr h="822542">
                <a:tc>
                  <a:txBody>
                    <a:bodyPr/>
                    <a:lstStyle/>
                    <a:p>
                      <a:pPr algn="ctr">
                        <a:lnSpc>
                          <a:spcPts val="2799"/>
                        </a:lnSpc>
                        <a:defRPr/>
                      </a:pPr>
                      <a:r>
                        <a:rPr lang="en-US" sz="1999">
                          <a:solidFill>
                            <a:srgbClr val="FFFFFF"/>
                          </a:solidFill>
                          <a:latin typeface="Open Sans"/>
                        </a:rPr>
                        <a:t>Work_accident</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799"/>
                        </a:lnSpc>
                        <a:defRPr/>
                      </a:pPr>
                      <a:r>
                        <a:rPr lang="en-US" sz="1999">
                          <a:solidFill>
                            <a:srgbClr val="FFFFFF"/>
                          </a:solidFill>
                          <a:latin typeface="Open Sans"/>
                        </a:rPr>
                        <a:t>Whether employee had a work accident</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6"/>
                  </a:ext>
                </a:extLst>
              </a:tr>
              <a:tr h="822542">
                <a:tc>
                  <a:txBody>
                    <a:bodyPr/>
                    <a:lstStyle/>
                    <a:p>
                      <a:pPr algn="ctr">
                        <a:lnSpc>
                          <a:spcPts val="2799"/>
                        </a:lnSpc>
                        <a:defRPr/>
                      </a:pPr>
                      <a:r>
                        <a:rPr lang="en-US" sz="1999">
                          <a:solidFill>
                            <a:srgbClr val="FFFFFF"/>
                          </a:solidFill>
                          <a:latin typeface="Open Sans"/>
                        </a:rPr>
                        <a:t>left</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799"/>
                        </a:lnSpc>
                        <a:defRPr/>
                      </a:pPr>
                      <a:r>
                        <a:rPr lang="en-US" sz="1999">
                          <a:solidFill>
                            <a:srgbClr val="FFFFFF"/>
                          </a:solidFill>
                          <a:latin typeface="Open Sans"/>
                        </a:rPr>
                        <a:t>employee about to leave or not</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7"/>
                  </a:ext>
                </a:extLst>
              </a:tr>
              <a:tr h="822542">
                <a:tc>
                  <a:txBody>
                    <a:bodyPr/>
                    <a:lstStyle/>
                    <a:p>
                      <a:pPr algn="ctr">
                        <a:lnSpc>
                          <a:spcPts val="2799"/>
                        </a:lnSpc>
                        <a:defRPr/>
                      </a:pPr>
                      <a:r>
                        <a:rPr lang="en-US" sz="1999">
                          <a:solidFill>
                            <a:srgbClr val="FFFFFF"/>
                          </a:solidFill>
                          <a:latin typeface="Open Sans"/>
                        </a:rPr>
                        <a:t>promotion_last_5years</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799"/>
                        </a:lnSpc>
                        <a:defRPr/>
                      </a:pPr>
                      <a:r>
                        <a:rPr lang="en-US" sz="1999">
                          <a:solidFill>
                            <a:srgbClr val="FFFFFF"/>
                          </a:solidFill>
                          <a:latin typeface="Open Sans"/>
                        </a:rPr>
                        <a:t>whether employee had a promotion in last 5 years</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8"/>
                  </a:ext>
                </a:extLst>
              </a:tr>
              <a:tr h="822542">
                <a:tc>
                  <a:txBody>
                    <a:bodyPr/>
                    <a:lstStyle/>
                    <a:p>
                      <a:pPr algn="ctr">
                        <a:lnSpc>
                          <a:spcPts val="2799"/>
                        </a:lnSpc>
                        <a:defRPr/>
                      </a:pPr>
                      <a:r>
                        <a:rPr lang="en-US" sz="1999">
                          <a:solidFill>
                            <a:srgbClr val="FFFFFF"/>
                          </a:solidFill>
                          <a:latin typeface="Open Sans"/>
                        </a:rPr>
                        <a:t>dept</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799"/>
                        </a:lnSpc>
                        <a:defRPr/>
                      </a:pPr>
                      <a:r>
                        <a:rPr lang="en-US" sz="1999">
                          <a:solidFill>
                            <a:srgbClr val="FFFFFF"/>
                          </a:solidFill>
                          <a:latin typeface="Open Sans"/>
                        </a:rPr>
                        <a:t>department employee belongs too</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9"/>
                  </a:ext>
                </a:extLst>
              </a:tr>
              <a:tr h="822542">
                <a:tc>
                  <a:txBody>
                    <a:bodyPr/>
                    <a:lstStyle/>
                    <a:p>
                      <a:pPr algn="ctr">
                        <a:lnSpc>
                          <a:spcPts val="2799"/>
                        </a:lnSpc>
                        <a:defRPr/>
                      </a:pPr>
                      <a:r>
                        <a:rPr lang="en-US" sz="1999">
                          <a:solidFill>
                            <a:srgbClr val="FFFFFF"/>
                          </a:solidFill>
                          <a:latin typeface="Open Sans"/>
                        </a:rPr>
                        <a:t>salary</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799"/>
                        </a:lnSpc>
                        <a:defRPr/>
                      </a:pPr>
                      <a:r>
                        <a:rPr lang="en-US" sz="1999">
                          <a:solidFill>
                            <a:srgbClr val="FFFFFF"/>
                          </a:solidFill>
                          <a:latin typeface="Open Sans"/>
                        </a:rPr>
                        <a:t>salary capacity</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10"/>
                  </a:ext>
                </a:extLst>
              </a:tr>
            </a:tbl>
          </a:graphicData>
        </a:graphic>
      </p:graphicFrame>
      <p:sp>
        <p:nvSpPr>
          <p:cNvPr id="4" name="TextBox 4"/>
          <p:cNvSpPr txBox="1"/>
          <p:nvPr/>
        </p:nvSpPr>
        <p:spPr>
          <a:xfrm>
            <a:off x="1028700" y="857250"/>
            <a:ext cx="3603923" cy="2673978"/>
          </a:xfrm>
          <a:prstGeom prst="rect">
            <a:avLst/>
          </a:prstGeom>
        </p:spPr>
        <p:txBody>
          <a:bodyPr lIns="0" tIns="0" rIns="0" bIns="0" rtlCol="0" anchor="t">
            <a:spAutoFit/>
          </a:bodyPr>
          <a:lstStyle/>
          <a:p>
            <a:pPr algn="ctr">
              <a:lnSpc>
                <a:spcPts val="12880"/>
              </a:lnSpc>
            </a:pPr>
            <a:r>
              <a:rPr lang="en-US" sz="9200">
                <a:solidFill>
                  <a:srgbClr val="FFFFFF"/>
                </a:solidFill>
                <a:latin typeface="Canva Sans Bold"/>
              </a:rPr>
              <a:t>size:</a:t>
            </a:r>
          </a:p>
          <a:p>
            <a:pPr algn="ctr">
              <a:lnSpc>
                <a:spcPts val="8400"/>
              </a:lnSpc>
            </a:pPr>
            <a:r>
              <a:rPr lang="en-US" sz="6000">
                <a:solidFill>
                  <a:srgbClr val="FFFFFF"/>
                </a:solidFill>
                <a:latin typeface="Canva Sans Bold"/>
              </a:rPr>
              <a:t>14999/10</a:t>
            </a:r>
          </a:p>
        </p:txBody>
      </p:sp>
      <p:sp>
        <p:nvSpPr>
          <p:cNvPr id="5" name="TextBox 5"/>
          <p:cNvSpPr txBox="1"/>
          <p:nvPr/>
        </p:nvSpPr>
        <p:spPr>
          <a:xfrm>
            <a:off x="2830661" y="173116"/>
            <a:ext cx="8097342" cy="580390"/>
          </a:xfrm>
          <a:prstGeom prst="rect">
            <a:avLst/>
          </a:prstGeom>
        </p:spPr>
        <p:txBody>
          <a:bodyPr lIns="0" tIns="0" rIns="0" bIns="0" rtlCol="0" anchor="t">
            <a:spAutoFit/>
          </a:bodyPr>
          <a:lstStyle/>
          <a:p>
            <a:pPr algn="ctr">
              <a:lnSpc>
                <a:spcPts val="4759"/>
              </a:lnSpc>
            </a:pPr>
            <a:r>
              <a:rPr lang="en-US" sz="3399">
                <a:solidFill>
                  <a:srgbClr val="F66E1A"/>
                </a:solidFill>
                <a:latin typeface="Canva Sans"/>
              </a:rPr>
              <a:t>INSIGHT OF DATASET</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28700" y="1028700"/>
            <a:ext cx="546184" cy="546184"/>
          </a:xfrm>
          <a:custGeom>
            <a:avLst/>
            <a:gdLst/>
            <a:ahLst/>
            <a:cxnLst/>
            <a:rect l="l" t="t" r="r" b="b"/>
            <a:pathLst>
              <a:path w="546184" h="546184">
                <a:moveTo>
                  <a:pt x="0" y="0"/>
                </a:moveTo>
                <a:lnTo>
                  <a:pt x="546184" y="0"/>
                </a:lnTo>
                <a:lnTo>
                  <a:pt x="546184" y="546184"/>
                </a:lnTo>
                <a:lnTo>
                  <a:pt x="0" y="54618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205735" y="1178928"/>
            <a:ext cx="192115" cy="245728"/>
          </a:xfrm>
          <a:custGeom>
            <a:avLst/>
            <a:gdLst/>
            <a:ahLst/>
            <a:cxnLst/>
            <a:rect l="l" t="t" r="r" b="b"/>
            <a:pathLst>
              <a:path w="192115" h="245728">
                <a:moveTo>
                  <a:pt x="0" y="0"/>
                </a:moveTo>
                <a:lnTo>
                  <a:pt x="192115" y="0"/>
                </a:lnTo>
                <a:lnTo>
                  <a:pt x="192115" y="245728"/>
                </a:lnTo>
                <a:lnTo>
                  <a:pt x="0" y="24572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1787373" y="1221782"/>
            <a:ext cx="1737382" cy="198120"/>
          </a:xfrm>
          <a:prstGeom prst="rect">
            <a:avLst/>
          </a:prstGeom>
        </p:spPr>
        <p:txBody>
          <a:bodyPr lIns="0" tIns="0" rIns="0" bIns="0" rtlCol="0" anchor="t">
            <a:spAutoFit/>
          </a:bodyPr>
          <a:lstStyle/>
          <a:p>
            <a:pPr>
              <a:lnSpc>
                <a:spcPts val="1680"/>
              </a:lnSpc>
              <a:spcBef>
                <a:spcPct val="0"/>
              </a:spcBef>
            </a:pPr>
            <a:r>
              <a:rPr lang="en-US" sz="1200">
                <a:solidFill>
                  <a:srgbClr val="171616"/>
                </a:solidFill>
                <a:latin typeface="Poppins Bold"/>
              </a:rPr>
              <a:t>STUDIO SHODWE</a:t>
            </a:r>
          </a:p>
        </p:txBody>
      </p:sp>
      <p:grpSp>
        <p:nvGrpSpPr>
          <p:cNvPr id="5" name="Group 5"/>
          <p:cNvGrpSpPr>
            <a:grpSpLocks noChangeAspect="1"/>
          </p:cNvGrpSpPr>
          <p:nvPr/>
        </p:nvGrpSpPr>
        <p:grpSpPr>
          <a:xfrm>
            <a:off x="3464083" y="0"/>
            <a:ext cx="11359834" cy="5679917"/>
            <a:chOff x="0" y="0"/>
            <a:chExt cx="6662420" cy="3331210"/>
          </a:xfrm>
        </p:grpSpPr>
        <p:sp>
          <p:nvSpPr>
            <p:cNvPr id="6" name="Freeform 6"/>
            <p:cNvSpPr/>
            <p:nvPr/>
          </p:nvSpPr>
          <p:spPr>
            <a:xfrm>
              <a:off x="0" y="0"/>
              <a:ext cx="6662420" cy="3331210"/>
            </a:xfrm>
            <a:custGeom>
              <a:avLst/>
              <a:gdLst/>
              <a:ahLst/>
              <a:cxnLst/>
              <a:rect l="l" t="t" r="r" b="b"/>
              <a:pathLst>
                <a:path w="6662420" h="3331210">
                  <a:moveTo>
                    <a:pt x="3331210" y="0"/>
                  </a:moveTo>
                  <a:lnTo>
                    <a:pt x="6662420" y="0"/>
                  </a:lnTo>
                  <a:cubicBezTo>
                    <a:pt x="6662420" y="1840230"/>
                    <a:pt x="5171440" y="3331210"/>
                    <a:pt x="3331210" y="3331210"/>
                  </a:cubicBezTo>
                  <a:cubicBezTo>
                    <a:pt x="1490980" y="3331210"/>
                    <a:pt x="0" y="1840230"/>
                    <a:pt x="0" y="0"/>
                  </a:cubicBezTo>
                  <a:lnTo>
                    <a:pt x="3331210" y="0"/>
                  </a:lnTo>
                  <a:close/>
                </a:path>
              </a:pathLst>
            </a:custGeom>
            <a:blipFill>
              <a:blip r:embed="rId6"/>
              <a:stretch>
                <a:fillRect l="-251" r="-251"/>
              </a:stretch>
            </a:blipFill>
          </p:spPr>
        </p:sp>
      </p:grpSp>
      <p:sp>
        <p:nvSpPr>
          <p:cNvPr id="7" name="Freeform 7"/>
          <p:cNvSpPr/>
          <p:nvPr/>
        </p:nvSpPr>
        <p:spPr>
          <a:xfrm>
            <a:off x="1465700" y="4284474"/>
            <a:ext cx="15356599" cy="15356599"/>
          </a:xfrm>
          <a:custGeom>
            <a:avLst/>
            <a:gdLst/>
            <a:ahLst/>
            <a:cxnLst/>
            <a:rect l="l" t="t" r="r" b="b"/>
            <a:pathLst>
              <a:path w="15356599" h="15356599">
                <a:moveTo>
                  <a:pt x="0" y="0"/>
                </a:moveTo>
                <a:lnTo>
                  <a:pt x="15356600" y="0"/>
                </a:lnTo>
                <a:lnTo>
                  <a:pt x="15356600" y="15356599"/>
                </a:lnTo>
                <a:lnTo>
                  <a:pt x="0" y="1535659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8" name="Freeform 8"/>
          <p:cNvSpPr/>
          <p:nvPr/>
        </p:nvSpPr>
        <p:spPr>
          <a:xfrm>
            <a:off x="14989943" y="4191567"/>
            <a:ext cx="951933" cy="951933"/>
          </a:xfrm>
          <a:custGeom>
            <a:avLst/>
            <a:gdLst/>
            <a:ahLst/>
            <a:cxnLst/>
            <a:rect l="l" t="t" r="r" b="b"/>
            <a:pathLst>
              <a:path w="951933" h="951933">
                <a:moveTo>
                  <a:pt x="0" y="0"/>
                </a:moveTo>
                <a:lnTo>
                  <a:pt x="951933" y="0"/>
                </a:lnTo>
                <a:lnTo>
                  <a:pt x="951933" y="951933"/>
                </a:lnTo>
                <a:lnTo>
                  <a:pt x="0" y="95193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Freeform 9"/>
          <p:cNvSpPr/>
          <p:nvPr/>
        </p:nvSpPr>
        <p:spPr>
          <a:xfrm>
            <a:off x="2346124" y="4191567"/>
            <a:ext cx="951933" cy="951933"/>
          </a:xfrm>
          <a:custGeom>
            <a:avLst/>
            <a:gdLst/>
            <a:ahLst/>
            <a:cxnLst/>
            <a:rect l="l" t="t" r="r" b="b"/>
            <a:pathLst>
              <a:path w="951933" h="951933">
                <a:moveTo>
                  <a:pt x="0" y="0"/>
                </a:moveTo>
                <a:lnTo>
                  <a:pt x="951933" y="0"/>
                </a:lnTo>
                <a:lnTo>
                  <a:pt x="951933" y="951933"/>
                </a:lnTo>
                <a:lnTo>
                  <a:pt x="0" y="95193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0" name="TextBox 10"/>
          <p:cNvSpPr txBox="1"/>
          <p:nvPr/>
        </p:nvSpPr>
        <p:spPr>
          <a:xfrm>
            <a:off x="4320237" y="5919513"/>
            <a:ext cx="9647527" cy="2714625"/>
          </a:xfrm>
          <a:prstGeom prst="rect">
            <a:avLst/>
          </a:prstGeom>
        </p:spPr>
        <p:txBody>
          <a:bodyPr lIns="0" tIns="0" rIns="0" bIns="0" rtlCol="0" anchor="t">
            <a:spAutoFit/>
          </a:bodyPr>
          <a:lstStyle/>
          <a:p>
            <a:pPr algn="ctr">
              <a:lnSpc>
                <a:spcPts val="6720"/>
              </a:lnSpc>
            </a:pPr>
            <a:r>
              <a:rPr lang="en-US" sz="5600">
                <a:solidFill>
                  <a:srgbClr val="FFFFFF"/>
                </a:solidFill>
                <a:latin typeface="Poppins Bold"/>
              </a:rPr>
              <a:t>Exploratory Data Analysis</a:t>
            </a:r>
          </a:p>
          <a:p>
            <a:pPr algn="ctr">
              <a:lnSpc>
                <a:spcPts val="7199"/>
              </a:lnSpc>
            </a:pPr>
            <a:endParaRPr lang="en-US" sz="5600">
              <a:solidFill>
                <a:srgbClr val="FFFFFF"/>
              </a:solidFill>
              <a:latin typeface="Poppins Bold"/>
            </a:endParaRPr>
          </a:p>
          <a:p>
            <a:pPr algn="ctr">
              <a:lnSpc>
                <a:spcPts val="7199"/>
              </a:lnSpc>
            </a:pPr>
            <a:r>
              <a:rPr lang="en-US" sz="5999">
                <a:solidFill>
                  <a:srgbClr val="FFFFFF"/>
                </a:solidFill>
                <a:latin typeface="Poppins Bold"/>
              </a:rPr>
              <a:t>( EDA)</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8818270" y="2433638"/>
            <a:ext cx="7340275" cy="7340275"/>
          </a:xfrm>
          <a:custGeom>
            <a:avLst/>
            <a:gdLst/>
            <a:ahLst/>
            <a:cxnLst/>
            <a:rect l="l" t="t" r="r" b="b"/>
            <a:pathLst>
              <a:path w="7340275" h="7340275">
                <a:moveTo>
                  <a:pt x="0" y="0"/>
                </a:moveTo>
                <a:lnTo>
                  <a:pt x="7340274" y="0"/>
                </a:lnTo>
                <a:lnTo>
                  <a:pt x="7340274" y="7340275"/>
                </a:lnTo>
                <a:lnTo>
                  <a:pt x="0" y="7340275"/>
                </a:lnTo>
                <a:lnTo>
                  <a:pt x="0" y="0"/>
                </a:lnTo>
                <a:close/>
              </a:path>
            </a:pathLst>
          </a:custGeom>
          <a:blipFill>
            <a:blip r:embed="rId2"/>
            <a:stretch>
              <a:fillRect/>
            </a:stretch>
          </a:blipFill>
        </p:spPr>
      </p:sp>
      <p:sp>
        <p:nvSpPr>
          <p:cNvPr id="3" name="Freeform 3"/>
          <p:cNvSpPr/>
          <p:nvPr/>
        </p:nvSpPr>
        <p:spPr>
          <a:xfrm>
            <a:off x="1720569" y="1028700"/>
            <a:ext cx="7097700" cy="2232549"/>
          </a:xfrm>
          <a:custGeom>
            <a:avLst/>
            <a:gdLst/>
            <a:ahLst/>
            <a:cxnLst/>
            <a:rect l="l" t="t" r="r" b="b"/>
            <a:pathLst>
              <a:path w="7097700" h="2232549">
                <a:moveTo>
                  <a:pt x="0" y="0"/>
                </a:moveTo>
                <a:lnTo>
                  <a:pt x="7097701" y="0"/>
                </a:lnTo>
                <a:lnTo>
                  <a:pt x="7097701" y="2232549"/>
                </a:lnTo>
                <a:lnTo>
                  <a:pt x="0" y="223254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6783333" y="9258300"/>
            <a:ext cx="951933" cy="951933"/>
          </a:xfrm>
          <a:custGeom>
            <a:avLst/>
            <a:gdLst/>
            <a:ahLst/>
            <a:cxnLst/>
            <a:rect l="l" t="t" r="r" b="b"/>
            <a:pathLst>
              <a:path w="951933" h="951933">
                <a:moveTo>
                  <a:pt x="0" y="0"/>
                </a:moveTo>
                <a:lnTo>
                  <a:pt x="951934" y="0"/>
                </a:lnTo>
                <a:lnTo>
                  <a:pt x="951934" y="951933"/>
                </a:lnTo>
                <a:lnTo>
                  <a:pt x="0" y="95193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TextBox 5"/>
          <p:cNvSpPr txBox="1"/>
          <p:nvPr/>
        </p:nvSpPr>
        <p:spPr>
          <a:xfrm>
            <a:off x="2331366" y="1191840"/>
            <a:ext cx="5257999" cy="1811020"/>
          </a:xfrm>
          <a:prstGeom prst="rect">
            <a:avLst/>
          </a:prstGeom>
        </p:spPr>
        <p:txBody>
          <a:bodyPr lIns="0" tIns="0" rIns="0" bIns="0" rtlCol="0" anchor="t">
            <a:spAutoFit/>
          </a:bodyPr>
          <a:lstStyle/>
          <a:p>
            <a:pPr algn="ctr">
              <a:lnSpc>
                <a:spcPts val="7279"/>
              </a:lnSpc>
            </a:pPr>
            <a:r>
              <a:rPr lang="en-US" sz="5199">
                <a:solidFill>
                  <a:srgbClr val="FFFFFF"/>
                </a:solidFill>
                <a:latin typeface="Canva Sans Bold"/>
              </a:rPr>
              <a:t>Average montly </a:t>
            </a:r>
          </a:p>
          <a:p>
            <a:pPr algn="ctr">
              <a:lnSpc>
                <a:spcPts val="7279"/>
              </a:lnSpc>
            </a:pPr>
            <a:r>
              <a:rPr lang="en-US" sz="5199">
                <a:solidFill>
                  <a:srgbClr val="FFFFFF"/>
                </a:solidFill>
                <a:latin typeface="Canva Sans Bold"/>
              </a:rPr>
              <a:t>hours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Custom</PresentationFormat>
  <Paragraphs>0</Paragraphs>
  <Slides>20</Slides>
  <Notes>0</Notes>
  <HiddenSlides>0</HiddenSlides>
  <MMClips>0</MMClips>
  <ScaleCrop>false</ScaleCrop>
  <HeadingPairs>
    <vt:vector size="4" baseType="variant">
      <vt:variant>
        <vt:lpstr>Theme</vt:lpstr>
      </vt:variant>
      <vt:variant>
        <vt:i4>1</vt:i4>
      </vt:variant>
      <vt:variant>
        <vt:lpstr>Slide Titles</vt:lpstr>
      </vt:variant>
      <vt:variant>
        <vt:i4>20</vt:i4>
      </vt:variant>
    </vt:vector>
  </HeadingPairs>
  <TitlesOfParts>
    <vt:vector size="21"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Modern Technology Business Presentation</dc:title>
  <cp:lastModifiedBy>ramya sri</cp:lastModifiedBy>
  <cp:revision>2</cp:revision>
  <dcterms:created xsi:type="dcterms:W3CDTF">2006-08-16T00:00:00Z</dcterms:created>
  <dcterms:modified xsi:type="dcterms:W3CDTF">2023-06-16T17:33:52Z</dcterms:modified>
  <dc:identifier>DAFl9AeqGVs</dc:identifier>
</cp:coreProperties>
</file>